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73"/>
  </p:notesMasterIdLst>
  <p:handoutMasterIdLst>
    <p:handoutMasterId r:id="rId74"/>
  </p:handoutMasterIdLst>
  <p:sldIdLst>
    <p:sldId id="395" r:id="rId3"/>
    <p:sldId id="367" r:id="rId4"/>
    <p:sldId id="343" r:id="rId5"/>
    <p:sldId id="345" r:id="rId6"/>
    <p:sldId id="346" r:id="rId7"/>
    <p:sldId id="398" r:id="rId8"/>
    <p:sldId id="400" r:id="rId9"/>
    <p:sldId id="401" r:id="rId10"/>
    <p:sldId id="371" r:id="rId11"/>
    <p:sldId id="396" r:id="rId12"/>
    <p:sldId id="430" r:id="rId13"/>
    <p:sldId id="397" r:id="rId14"/>
    <p:sldId id="425" r:id="rId15"/>
    <p:sldId id="426" r:id="rId16"/>
    <p:sldId id="427" r:id="rId17"/>
    <p:sldId id="429" r:id="rId18"/>
    <p:sldId id="432" r:id="rId19"/>
    <p:sldId id="433" r:id="rId20"/>
    <p:sldId id="368" r:id="rId21"/>
    <p:sldId id="374" r:id="rId22"/>
    <p:sldId id="403" r:id="rId23"/>
    <p:sldId id="372" r:id="rId24"/>
    <p:sldId id="264" r:id="rId25"/>
    <p:sldId id="265" r:id="rId26"/>
    <p:sldId id="357" r:id="rId27"/>
    <p:sldId id="405" r:id="rId28"/>
    <p:sldId id="267" r:id="rId29"/>
    <p:sldId id="350" r:id="rId30"/>
    <p:sldId id="351" r:id="rId31"/>
    <p:sldId id="404" r:id="rId32"/>
    <p:sldId id="270" r:id="rId33"/>
    <p:sldId id="271" r:id="rId34"/>
    <p:sldId id="366" r:id="rId35"/>
    <p:sldId id="353" r:id="rId36"/>
    <p:sldId id="373" r:id="rId37"/>
    <p:sldId id="375" r:id="rId38"/>
    <p:sldId id="376" r:id="rId39"/>
    <p:sldId id="423" r:id="rId40"/>
    <p:sldId id="406" r:id="rId41"/>
    <p:sldId id="379" r:id="rId42"/>
    <p:sldId id="380" r:id="rId43"/>
    <p:sldId id="381" r:id="rId44"/>
    <p:sldId id="388" r:id="rId45"/>
    <p:sldId id="382" r:id="rId46"/>
    <p:sldId id="383" r:id="rId47"/>
    <p:sldId id="407" r:id="rId48"/>
    <p:sldId id="384" r:id="rId49"/>
    <p:sldId id="385" r:id="rId50"/>
    <p:sldId id="386" r:id="rId51"/>
    <p:sldId id="392" r:id="rId52"/>
    <p:sldId id="389" r:id="rId53"/>
    <p:sldId id="390" r:id="rId54"/>
    <p:sldId id="391" r:id="rId55"/>
    <p:sldId id="408" r:id="rId56"/>
    <p:sldId id="409" r:id="rId57"/>
    <p:sldId id="410" r:id="rId58"/>
    <p:sldId id="411" r:id="rId59"/>
    <p:sldId id="412" r:id="rId60"/>
    <p:sldId id="413" r:id="rId61"/>
    <p:sldId id="414" r:id="rId62"/>
    <p:sldId id="415" r:id="rId63"/>
    <p:sldId id="416" r:id="rId64"/>
    <p:sldId id="417" r:id="rId65"/>
    <p:sldId id="434" r:id="rId66"/>
    <p:sldId id="418" r:id="rId67"/>
    <p:sldId id="419" r:id="rId68"/>
    <p:sldId id="420" r:id="rId69"/>
    <p:sldId id="421" r:id="rId70"/>
    <p:sldId id="422" r:id="rId71"/>
    <p:sldId id="435" r:id="rId72"/>
  </p:sldIdLst>
  <p:sldSz cx="9144000" cy="6858000" type="screen4x3"/>
  <p:notesSz cx="10231438" cy="71024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Zeynep" initials="Z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785" autoAdjust="0"/>
  </p:normalViewPr>
  <p:slideViewPr>
    <p:cSldViewPr>
      <p:cViewPr varScale="1">
        <p:scale>
          <a:sx n="108" d="100"/>
          <a:sy n="108" d="100"/>
        </p:scale>
        <p:origin x="-78" y="-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1-08-16T13:23:28.190" idx="3">
    <p:pos x="5524" y="2934"/>
    <p:text>Punkt statt Komma als Trennzeichen.</p:tex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8.wmf"/><Relationship Id="rId1" Type="http://schemas.openxmlformats.org/officeDocument/2006/relationships/image" Target="../media/image3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emf"/><Relationship Id="rId6" Type="http://schemas.openxmlformats.org/officeDocument/2006/relationships/image" Target="../media/image39.wmf"/><Relationship Id="rId5" Type="http://schemas.openxmlformats.org/officeDocument/2006/relationships/image" Target="../media/image38.emf"/><Relationship Id="rId4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3623" cy="355124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795447" y="0"/>
            <a:ext cx="4433623" cy="355124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5F985B0-D011-47C4-B927-59B6830280AF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433623" cy="355124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795447" y="6746119"/>
            <a:ext cx="4433623" cy="355124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0D985F4-C559-45DF-B4F0-79E30C9642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56242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3623" cy="355124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795447" y="0"/>
            <a:ext cx="4433623" cy="355124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5E08AC4-E3FD-4570-A5E5-0B778CB2A45A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533400"/>
            <a:ext cx="3551238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023144" y="3373676"/>
            <a:ext cx="8185150" cy="3196114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433623" cy="355124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795447" y="6746119"/>
            <a:ext cx="4433623" cy="355124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B8A6240-7CB3-41A1-9B5E-34C1B15118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143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06738" y="574675"/>
            <a:ext cx="3835400" cy="28765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722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92611" indent="-30485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21940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70716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194924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68268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317044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65820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414596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D9603A15-F94E-4C67-8898-E2642068F9C9}" type="slidenum">
              <a:rPr lang="en-US" altLang="zh-TW">
                <a:latin typeface="Times New Roman" pitchFamily="18" charset="0"/>
              </a:rPr>
              <a:pPr/>
              <a:t>27</a:t>
            </a:fld>
            <a:endParaRPr lang="en-US" altLang="zh-TW">
              <a:latin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92611" indent="-30485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21940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70716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194924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68268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317044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65820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414596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A929D322-0358-4145-B705-627779A2801A}" type="slidenum">
              <a:rPr lang="en-US" altLang="zh-TW">
                <a:latin typeface="Times New Roman" pitchFamily="18" charset="0"/>
              </a:rPr>
              <a:pPr/>
              <a:t>31</a:t>
            </a:fld>
            <a:endParaRPr lang="en-US" altLang="zh-TW">
              <a:latin typeface="Times New Roman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92611" indent="-30485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21940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70716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194924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68268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317044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65820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414596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25787950-D80D-41B5-BA50-A042B840EEBA}" type="slidenum">
              <a:rPr lang="en-US" altLang="zh-TW">
                <a:latin typeface="Times New Roman" pitchFamily="18" charset="0"/>
              </a:rPr>
              <a:pPr/>
              <a:t>32</a:t>
            </a:fld>
            <a:endParaRPr lang="en-US" altLang="zh-TW">
              <a:latin typeface="Times New Roman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92611" indent="-30485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21940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70716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194924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68268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317044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65820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414596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25787950-D80D-41B5-BA50-A042B840EEBA}" type="slidenum">
              <a:rPr lang="en-US" altLang="zh-TW">
                <a:latin typeface="Times New Roman" pitchFamily="18" charset="0"/>
              </a:rPr>
              <a:pPr/>
              <a:t>33</a:t>
            </a:fld>
            <a:endParaRPr lang="en-US" altLang="zh-TW">
              <a:latin typeface="Times New Roman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917005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06738" y="574675"/>
            <a:ext cx="3835400" cy="28765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1785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9077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  <a:lvl2pPr marL="804763" indent="-309524" defTabSz="999077">
              <a:defRPr sz="1300">
                <a:solidFill>
                  <a:schemeClr val="tx1"/>
                </a:solidFill>
                <a:latin typeface="Times New Roman" pitchFamily="18" charset="0"/>
              </a:defRPr>
            </a:lvl2pPr>
            <a:lvl3pPr marL="1238098" indent="-247620" defTabSz="999077">
              <a:defRPr sz="1300">
                <a:solidFill>
                  <a:schemeClr val="tx1"/>
                </a:solidFill>
                <a:latin typeface="Times New Roman" pitchFamily="18" charset="0"/>
              </a:defRPr>
            </a:lvl3pPr>
            <a:lvl4pPr marL="1733337" indent="-247620" defTabSz="999077">
              <a:defRPr sz="1300">
                <a:solidFill>
                  <a:schemeClr val="tx1"/>
                </a:solidFill>
                <a:latin typeface="Times New Roman" pitchFamily="18" charset="0"/>
              </a:defRPr>
            </a:lvl4pPr>
            <a:lvl5pPr marL="2228576" indent="-247620" defTabSz="999077">
              <a:defRPr sz="1300">
                <a:solidFill>
                  <a:schemeClr val="tx1"/>
                </a:solidFill>
                <a:latin typeface="Times New Roman" pitchFamily="18" charset="0"/>
              </a:defRPr>
            </a:lvl5pPr>
            <a:lvl6pPr marL="2723815" indent="-247620" defTabSz="999077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6pPr>
            <a:lvl7pPr marL="3219054" indent="-247620" defTabSz="999077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7pPr>
            <a:lvl8pPr marL="3714293" indent="-247620" defTabSz="999077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8pPr>
            <a:lvl9pPr marL="4209532" indent="-247620" defTabSz="999077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AED7DFF-C309-4045-B8BB-7E1FC5172CB5}" type="slidenum">
              <a:rPr lang="en-US" altLang="zh-TW"/>
              <a:pPr/>
              <a:t>44</a:t>
            </a:fld>
            <a:endParaRPr lang="en-US" altLang="zh-TW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166348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9077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  <a:lvl2pPr marL="804763" indent="-309524" defTabSz="999077">
              <a:defRPr sz="1300">
                <a:solidFill>
                  <a:schemeClr val="tx1"/>
                </a:solidFill>
                <a:latin typeface="Times New Roman" pitchFamily="18" charset="0"/>
              </a:defRPr>
            </a:lvl2pPr>
            <a:lvl3pPr marL="1238098" indent="-247620" defTabSz="999077">
              <a:defRPr sz="1300">
                <a:solidFill>
                  <a:schemeClr val="tx1"/>
                </a:solidFill>
                <a:latin typeface="Times New Roman" pitchFamily="18" charset="0"/>
              </a:defRPr>
            </a:lvl3pPr>
            <a:lvl4pPr marL="1733337" indent="-247620" defTabSz="999077">
              <a:defRPr sz="1300">
                <a:solidFill>
                  <a:schemeClr val="tx1"/>
                </a:solidFill>
                <a:latin typeface="Times New Roman" pitchFamily="18" charset="0"/>
              </a:defRPr>
            </a:lvl4pPr>
            <a:lvl5pPr marL="2228576" indent="-247620" defTabSz="999077">
              <a:defRPr sz="1300">
                <a:solidFill>
                  <a:schemeClr val="tx1"/>
                </a:solidFill>
                <a:latin typeface="Times New Roman" pitchFamily="18" charset="0"/>
              </a:defRPr>
            </a:lvl5pPr>
            <a:lvl6pPr marL="2723815" indent="-247620" defTabSz="999077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6pPr>
            <a:lvl7pPr marL="3219054" indent="-247620" defTabSz="999077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7pPr>
            <a:lvl8pPr marL="3714293" indent="-247620" defTabSz="999077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8pPr>
            <a:lvl9pPr marL="4209532" indent="-247620" defTabSz="999077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792FA1E-3BEA-4972-948C-FBEF4D478743}" type="slidenum">
              <a:rPr lang="en-US" altLang="zh-TW"/>
              <a:pPr/>
              <a:t>45</a:t>
            </a:fld>
            <a:endParaRPr lang="en-US" altLang="zh-TW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923880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9077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  <a:lvl2pPr marL="804763" indent="-309524" defTabSz="999077">
              <a:defRPr sz="1300">
                <a:solidFill>
                  <a:schemeClr val="tx1"/>
                </a:solidFill>
                <a:latin typeface="Times New Roman" pitchFamily="18" charset="0"/>
              </a:defRPr>
            </a:lvl2pPr>
            <a:lvl3pPr marL="1238098" indent="-247620" defTabSz="999077">
              <a:defRPr sz="1300">
                <a:solidFill>
                  <a:schemeClr val="tx1"/>
                </a:solidFill>
                <a:latin typeface="Times New Roman" pitchFamily="18" charset="0"/>
              </a:defRPr>
            </a:lvl3pPr>
            <a:lvl4pPr marL="1733337" indent="-247620" defTabSz="999077">
              <a:defRPr sz="1300">
                <a:solidFill>
                  <a:schemeClr val="tx1"/>
                </a:solidFill>
                <a:latin typeface="Times New Roman" pitchFamily="18" charset="0"/>
              </a:defRPr>
            </a:lvl4pPr>
            <a:lvl5pPr marL="2228576" indent="-247620" defTabSz="999077">
              <a:defRPr sz="1300">
                <a:solidFill>
                  <a:schemeClr val="tx1"/>
                </a:solidFill>
                <a:latin typeface="Times New Roman" pitchFamily="18" charset="0"/>
              </a:defRPr>
            </a:lvl5pPr>
            <a:lvl6pPr marL="2723815" indent="-247620" defTabSz="999077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6pPr>
            <a:lvl7pPr marL="3219054" indent="-247620" defTabSz="999077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7pPr>
            <a:lvl8pPr marL="3714293" indent="-247620" defTabSz="999077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8pPr>
            <a:lvl9pPr marL="4209532" indent="-247620" defTabSz="999077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BD230DB-0BEE-405C-9CCE-98E854328985}" type="slidenum">
              <a:rPr lang="en-US" altLang="zh-TW"/>
              <a:pPr/>
              <a:t>47</a:t>
            </a:fld>
            <a:endParaRPr lang="en-US" altLang="zh-TW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148580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06738" y="574675"/>
            <a:ext cx="3835400" cy="28765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43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06738" y="574675"/>
            <a:ext cx="3835400" cy="28765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9573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445933-55E4-4365-9C5B-5C6F403C1E24}" type="slidenum">
              <a:rPr lang="zh-TW" altLang="en-US"/>
              <a:pPr/>
              <a:t>3</a:t>
            </a:fld>
            <a:endParaRPr lang="en-US" altLang="zh-TW"/>
          </a:p>
        </p:txBody>
      </p:sp>
      <p:sp>
        <p:nvSpPr>
          <p:cNvPr id="1273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351213" y="538163"/>
            <a:ext cx="3536950" cy="2652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73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4192" y="3374162"/>
            <a:ext cx="7503055" cy="319708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15" tIns="47307" rIns="94615" bIns="47307"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92611" indent="-30485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21940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70716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194924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68268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317044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65820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414596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E0E2B3DB-07BB-4C20-A1B6-CE65346CE44C}" type="slidenum">
              <a:rPr lang="en-US" altLang="zh-TW">
                <a:latin typeface="Times New Roman" pitchFamily="18" charset="0"/>
              </a:rPr>
              <a:pPr/>
              <a:t>55</a:t>
            </a:fld>
            <a:endParaRPr lang="en-US" altLang="zh-TW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193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92611" indent="-30485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21940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70716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194924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68268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317044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65820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414596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84AA1595-7203-4903-9A66-E16F57B3B176}" type="slidenum">
              <a:rPr lang="en-US" altLang="zh-TW">
                <a:latin typeface="Times New Roman" pitchFamily="18" charset="0"/>
              </a:rPr>
              <a:pPr/>
              <a:t>56</a:t>
            </a:fld>
            <a:endParaRPr lang="en-US" altLang="zh-TW">
              <a:latin typeface="Times New Roman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978623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92611" indent="-30485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21940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70716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194924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68268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317044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65820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414596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84AA1595-7203-4903-9A66-E16F57B3B176}" type="slidenum">
              <a:rPr lang="en-US" altLang="zh-TW">
                <a:latin typeface="Times New Roman" pitchFamily="18" charset="0"/>
              </a:rPr>
              <a:pPr/>
              <a:t>57</a:t>
            </a:fld>
            <a:endParaRPr lang="en-US" altLang="zh-TW">
              <a:latin typeface="Times New Roman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047262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92611" indent="-30485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21940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70716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194924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68268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317044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65820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414596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97A304C1-4AD8-4877-A903-A63D7A0CEEE4}" type="slidenum">
              <a:rPr lang="en-US" altLang="zh-TW">
                <a:latin typeface="Times New Roman" pitchFamily="18" charset="0"/>
              </a:rPr>
              <a:pPr/>
              <a:t>59</a:t>
            </a:fld>
            <a:endParaRPr lang="en-US" altLang="zh-TW">
              <a:latin typeface="Times New Roman" pitchFamily="18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005464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92611" indent="-30485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21940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70716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194924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68268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317044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65820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414596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117422C5-A576-41E2-A0B6-917E9D747ADD}" type="slidenum">
              <a:rPr lang="en-US" altLang="zh-TW">
                <a:latin typeface="Times New Roman" pitchFamily="18" charset="0"/>
              </a:rPr>
              <a:pPr/>
              <a:t>60</a:t>
            </a:fld>
            <a:endParaRPr lang="en-US" altLang="zh-TW">
              <a:latin typeface="Times New Roman" pitchFamily="18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254714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92611" indent="-30485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21940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70716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194924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68268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317044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65820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414596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58FAEE51-4063-48FA-A3B4-4CB7649C1578}" type="slidenum">
              <a:rPr lang="en-US" altLang="zh-TW">
                <a:latin typeface="Times New Roman" pitchFamily="18" charset="0"/>
              </a:rPr>
              <a:pPr/>
              <a:t>61</a:t>
            </a:fld>
            <a:endParaRPr lang="en-US" altLang="zh-TW">
              <a:latin typeface="Times New Roman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11874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06738" y="574675"/>
            <a:ext cx="3835400" cy="28765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25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394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4763" indent="-309524" defTabSz="1009394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38098" indent="-247620" defTabSz="1009394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33337" indent="-247620" defTabSz="1009394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28576" indent="-247620" defTabSz="1009394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23815" indent="-247620" defTabSz="1009394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19054" indent="-247620" defTabSz="1009394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714293" indent="-247620" defTabSz="1009394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209532" indent="-247620" defTabSz="1009394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20AB8DA-7E7B-47D5-886A-A5F1467B36C7}" type="slidenum">
              <a:rPr lang="en-US" altLang="zh-TW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zh-TW">
              <a:latin typeface="Tahoma" panose="020B0604030504040204" pitchFamily="34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568659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73018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4763" indent="-309524" defTabSz="1073018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38098" indent="-247620" defTabSz="1073018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33337" indent="-247620" defTabSz="1073018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28576" indent="-247620" defTabSz="1073018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23815" indent="-247620" defTabSz="107301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19054" indent="-247620" defTabSz="107301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714293" indent="-247620" defTabSz="107301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209532" indent="-247620" defTabSz="107301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62D0823-383D-4B4F-B1EA-ACCA75221D7C}" type="slidenum">
              <a:rPr lang="en-US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13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022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394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4763" indent="-309524" defTabSz="1009394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38098" indent="-247620" defTabSz="1009394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33337" indent="-247620" defTabSz="1009394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28576" indent="-247620" defTabSz="1009394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23815" indent="-247620" defTabSz="1009394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19054" indent="-247620" defTabSz="1009394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714293" indent="-247620" defTabSz="1009394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209532" indent="-247620" defTabSz="1009394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00C0316-CFA5-47D8-8667-466CA85B9550}" type="slidenum">
              <a:rPr lang="en-US" altLang="zh-TW" smtClean="0"/>
              <a:pPr>
                <a:spcBef>
                  <a:spcPct val="0"/>
                </a:spcBef>
              </a:pPr>
              <a:t>16</a:t>
            </a:fld>
            <a:endParaRPr lang="en-US" altLang="zh-TW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587431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92611" indent="-30485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21940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70716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194924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68268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317044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65820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414596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436C72EA-2CDD-4DE5-A70A-4F0880648A2A}" type="slidenum">
              <a:rPr lang="en-US" altLang="zh-TW">
                <a:latin typeface="Times New Roman" pitchFamily="18" charset="0"/>
              </a:rPr>
              <a:pPr/>
              <a:t>23</a:t>
            </a:fld>
            <a:endParaRPr lang="en-US" altLang="zh-TW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92611" indent="-30485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21940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70716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194924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68268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317044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65820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414596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531D9950-5CFC-4E87-AA1E-C13B15D8CD93}" type="slidenum">
              <a:rPr lang="en-US" altLang="zh-TW">
                <a:latin typeface="Times New Roman" pitchFamily="18" charset="0"/>
              </a:rPr>
              <a:pPr/>
              <a:t>24</a:t>
            </a:fld>
            <a:endParaRPr lang="en-US" altLang="zh-TW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92611" indent="-30485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21940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707163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194924" indent="-243880" defTabSz="99415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68268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3170446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65820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4145967" indent="-243880" defTabSz="9941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E727691F-7325-4236-A6B0-5C7218E078A6}" type="slidenum">
              <a:rPr lang="en-US" altLang="zh-TW">
                <a:latin typeface="Times New Roman" pitchFamily="18" charset="0"/>
              </a:rPr>
              <a:pPr/>
              <a:t>25</a:t>
            </a:fld>
            <a:endParaRPr lang="en-US" altLang="zh-TW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/>
              <a:t>I : the expected information needed to classify a given sample</a:t>
            </a:r>
          </a:p>
          <a:p>
            <a:r>
              <a:rPr lang="en-US" altLang="zh-TW"/>
              <a:t>E (entropy) : expected information based on the partitioning into subsets by A</a:t>
            </a:r>
          </a:p>
          <a:p>
            <a:r>
              <a:rPr lang="en-US" altLang="zh-TW"/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3716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40005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5301DC-A9EC-4E66-A993-D8BD6D63CD8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8211401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CB3953-472F-404B-A016-92930F51141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6876355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387DC99-33C8-4644-B68A-DAE76DB4CFC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0375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0005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ADDED3-A1C5-47B6-A879-92143FDE1FC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1832101"/>
      </p:ext>
    </p:extLst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F88AFFAB-AF81-49A6-B798-69B406BAAFC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2022/10/23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88D60C4-F658-4029-9D20-63D12E2944D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483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F88AFFAB-AF81-49A6-B798-69B406BAAFC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2022/10/23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88D60C4-F658-4029-9D20-63D12E2944D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5960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F88AFFAB-AF81-49A6-B798-69B406BAAFC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2022/10/23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88D60C4-F658-4029-9D20-63D12E2944D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051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F88AFFAB-AF81-49A6-B798-69B406BAAFC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2022/10/23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88D60C4-F658-4029-9D20-63D12E2944D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93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F88AFFAB-AF81-49A6-B798-69B406BAAFC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2022/10/23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88D60C4-F658-4029-9D20-63D12E2944D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815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F88AFFAB-AF81-49A6-B798-69B406BAAFC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2022/10/23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88D60C4-F658-4029-9D20-63D12E2944D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8490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F88AFFAB-AF81-49A6-B798-69B406BAAFC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2022/10/23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88D60C4-F658-4029-9D20-63D12E2944D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7171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F88AFFAB-AF81-49A6-B798-69B406BAAFC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2022/10/23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88D60C4-F658-4029-9D20-63D12E2944D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2014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F88AFFAB-AF81-49A6-B798-69B406BAAFC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2022/10/23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88D60C4-F658-4029-9D20-63D12E2944D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529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F88AFFAB-AF81-49A6-B798-69B406BAAFC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2022/10/23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88D60C4-F658-4029-9D20-63D12E2944D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511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F88AFFAB-AF81-49A6-B798-69B406BAAFC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2022/10/23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88D60C4-F658-4029-9D20-63D12E2944D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7355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7930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371600"/>
            <a:ext cx="41148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/>
            <a:fld id="{6B6AAFE4-C58D-4CBF-AA5E-99EDCD41F4D4}" type="datetime1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 defTabSz="685800"/>
              <a:t>10/23/2022</a:t>
            </a:fld>
            <a:endParaRPr lang="en-US" altLang="zh-TW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/>
            <a:fld id="{1E2FA95C-43AF-4B2B-AA79-37C1E46C05BF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 altLang="zh-TW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90951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76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F88AFFAB-AF81-49A6-B798-69B406BAAFC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2022/10/23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688D60C4-F658-4029-9D20-63D12E2944D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84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30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1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38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40.emf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37.wmf"/><Relationship Id="rId5" Type="http://schemas.openxmlformats.org/officeDocument/2006/relationships/image" Target="../media/image34.emf"/><Relationship Id="rId15" Type="http://schemas.openxmlformats.org/officeDocument/2006/relationships/image" Target="../media/image39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6.wmf"/><Relationship Id="rId14" Type="http://schemas.openxmlformats.org/officeDocument/2006/relationships/oleObject" Target="../embeddings/oleObject1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45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7.emf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1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2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oleObject" Target="../embeddings/oleObject24.bin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51.emf"/><Relationship Id="rId5" Type="http://schemas.openxmlformats.org/officeDocument/2006/relationships/image" Target="../media/image50.png"/><Relationship Id="rId10" Type="http://schemas.openxmlformats.org/officeDocument/2006/relationships/image" Target="../media/image46.wmf"/><Relationship Id="rId4" Type="http://schemas.openxmlformats.org/officeDocument/2006/relationships/image" Target="../media/image38.emf"/><Relationship Id="rId9" Type="http://schemas.openxmlformats.org/officeDocument/2006/relationships/oleObject" Target="../embeddings/oleObject26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3.wmf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62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8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29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7.png"/><Relationship Id="rId5" Type="http://schemas.openxmlformats.org/officeDocument/2006/relationships/image" Target="../media/image66.wmf"/><Relationship Id="rId4" Type="http://schemas.openxmlformats.org/officeDocument/2006/relationships/oleObject" Target="../embeddings/oleObject31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69.w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Collaborative filtering</a:t>
            </a:r>
            <a:endParaRPr lang="en-US" dirty="0"/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2300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1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2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292" name="Rechteck 8"/>
          <p:cNvSpPr>
            <a:spLocks noChangeArrowheads="1"/>
          </p:cNvSpPr>
          <p:nvPr/>
        </p:nvSpPr>
        <p:spPr bwMode="auto">
          <a:xfrm>
            <a:off x="4357688" y="1571625"/>
            <a:ext cx="457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Collaborative</a:t>
            </a:r>
            <a:r>
              <a:rPr lang="en-US" sz="2000">
                <a:solidFill>
                  <a:srgbClr val="003366"/>
                </a:solidFill>
                <a:latin typeface="Calibri" pitchFamily="34" charset="0"/>
              </a:rPr>
              <a:t>: "Tell </a:t>
            </a:r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me what's popular among </a:t>
            </a:r>
            <a:r>
              <a:rPr lang="en-US" sz="2000">
                <a:solidFill>
                  <a:srgbClr val="003366"/>
                </a:solidFill>
                <a:latin typeface="Calibri" pitchFamily="34" charset="0"/>
              </a:rPr>
              <a:t>my peers"</a:t>
            </a:r>
            <a:endParaRPr lang="en-US" sz="2000" dirty="0">
              <a:solidFill>
                <a:srgbClr val="003366"/>
              </a:solidFill>
              <a:latin typeface="Calibri" pitchFamily="34" charset="0"/>
            </a:endParaRPr>
          </a:p>
        </p:txBody>
      </p: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2298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9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uppieren 18"/>
          <p:cNvGrpSpPr>
            <a:grpSpLocks/>
          </p:cNvGrpSpPr>
          <p:nvPr/>
        </p:nvGrpSpPr>
        <p:grpSpPr bwMode="auto">
          <a:xfrm>
            <a:off x="785813" y="2722563"/>
            <a:ext cx="3252787" cy="920750"/>
            <a:chOff x="857224" y="2722011"/>
            <a:chExt cx="3252812" cy="921303"/>
          </a:xfrm>
        </p:grpSpPr>
        <p:pic>
          <p:nvPicPr>
            <p:cNvPr id="12296" name="Grafik 16" descr="Commarrow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143108" y="3143248"/>
              <a:ext cx="1966928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7" name="Grafik 15" descr="Community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857224" y="2722011"/>
              <a:ext cx="1428760" cy="849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552" y="4797152"/>
            <a:ext cx="3853538" cy="143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Strengths and Weaknesses of Neighborhood-Based Methods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Adv</a:t>
            </a:r>
            <a:endParaRPr lang="en-US" altLang="zh-TW" dirty="0"/>
          </a:p>
          <a:p>
            <a:pPr lvl="1"/>
            <a:r>
              <a:rPr lang="en-US" altLang="zh-TW" b="0" dirty="0"/>
              <a:t>easy to implement and debug.</a:t>
            </a:r>
          </a:p>
          <a:p>
            <a:pPr lvl="1"/>
            <a:r>
              <a:rPr lang="en-US" altLang="zh-TW" dirty="0"/>
              <a:t>easy to justify why a specific item is recommended</a:t>
            </a:r>
          </a:p>
          <a:p>
            <a:pPr lvl="1"/>
            <a:r>
              <a:rPr lang="en-US" altLang="zh-TW" b="0" dirty="0"/>
              <a:t>the recommendations are relatively stable</a:t>
            </a:r>
          </a:p>
          <a:p>
            <a:r>
              <a:rPr lang="en-US" altLang="zh-TW" dirty="0" err="1"/>
              <a:t>Disadv</a:t>
            </a:r>
            <a:endParaRPr lang="en-US" altLang="zh-TW" dirty="0"/>
          </a:p>
          <a:p>
            <a:pPr lvl="1"/>
            <a:r>
              <a:rPr lang="en-US" altLang="zh-TW" dirty="0"/>
              <a:t>offline phase can sometimes be impractical in large-scale settings</a:t>
            </a:r>
          </a:p>
          <a:p>
            <a:pPr lvl="2"/>
            <a:r>
              <a:rPr lang="en-US" altLang="zh-TW" sz="1350" dirty="0"/>
              <a:t>user-based method requires at least O(m</a:t>
            </a:r>
            <a:r>
              <a:rPr lang="en-US" altLang="zh-TW" sz="1350" baseline="30000" dirty="0"/>
              <a:t>2</a:t>
            </a:r>
            <a:r>
              <a:rPr lang="en-US" altLang="zh-TW" sz="1350" dirty="0"/>
              <a:t>) time and space. This might sometimes be too slow or space-intensive with desktop hardware, when m is of the order of tens of millions</a:t>
            </a:r>
          </a:p>
          <a:p>
            <a:pPr lvl="1"/>
            <a:r>
              <a:rPr lang="en-US" altLang="zh-TW" b="0" dirty="0"/>
              <a:t>Their limited coverage because of sparsity.</a:t>
            </a:r>
          </a:p>
          <a:p>
            <a:pPr lvl="2"/>
            <a:r>
              <a:rPr lang="en-US" altLang="zh-TW" b="0" dirty="0"/>
              <a:t> For example, if none of John’s nearest neighbors have rated Terminator, it is not possible to provide a rating prediction of Terminator for John.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339752" y="5229200"/>
            <a:ext cx="3096344" cy="707886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altLang="zh-TW" sz="20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Clustering</a:t>
            </a:r>
          </a:p>
          <a:p>
            <a:pPr defTabSz="685800"/>
            <a:r>
              <a:rPr lang="en-US" altLang="zh-TW" sz="20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Dimensionality reduction</a:t>
            </a:r>
            <a:endParaRPr lang="zh-TW" altLang="en-US" sz="20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379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A310692F-49F1-4E93-B9BA-3E11906D28EC}" type="slidenum">
              <a:rPr lang="en-US" altLang="zh-TW" sz="14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zh-TW" sz="140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635000"/>
          </a:xfrm>
          <a:noFill/>
        </p:spPr>
        <p:txBody>
          <a:bodyPr lIns="92075" tIns="46038" rIns="92075" bIns="46038" anchor="ctr"/>
          <a:lstStyle/>
          <a:p>
            <a:pPr algn="ctr" eaLnBrk="1" hangingPunct="1"/>
            <a:r>
              <a:rPr lang="en-US" altLang="zh-TW" sz="3200" dirty="0">
                <a:ea typeface="新細明體" panose="02020500000000000000" pitchFamily="18" charset="-120"/>
              </a:rPr>
              <a:t>Cluster Analysis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534400" cy="52578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10000"/>
              </a:lnSpc>
            </a:pPr>
            <a:r>
              <a:rPr lang="en-US" altLang="zh-TW" sz="2400">
                <a:ea typeface="新細明體" panose="02020500000000000000" pitchFamily="18" charset="-120"/>
              </a:rPr>
              <a:t>Unsupervised learning (i.e., Class label is unknown)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400">
                <a:ea typeface="新細明體" panose="02020500000000000000" pitchFamily="18" charset="-120"/>
              </a:rPr>
              <a:t>Group data to form new categories (i.e., clusters)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400">
                <a:ea typeface="新細明體" panose="02020500000000000000" pitchFamily="18" charset="-120"/>
              </a:rPr>
              <a:t>Principle: Maximizing intra-class similarity &amp; minimizing interclass similarity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400">
                <a:ea typeface="新細明體" panose="02020500000000000000" pitchFamily="18" charset="-120"/>
              </a:rPr>
              <a:t>Many methods and applications</a:t>
            </a: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077072"/>
            <a:ext cx="4233863" cy="212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181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302"/>
    </mc:Choice>
    <mc:Fallback xmlns="">
      <p:transition spd="slow" advTm="215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22" x="6527800" y="6324600"/>
          <p14:tracePt t="14327" x="6489700" y="6273800"/>
          <p14:tracePt t="14339" x="6419850" y="6203950"/>
          <p14:tracePt t="14356" x="6286500" y="6019800"/>
          <p14:tracePt t="14372" x="6178550" y="5803900"/>
          <p14:tracePt t="14389" x="6108700" y="5562600"/>
          <p14:tracePt t="14405" x="5994400" y="5251450"/>
          <p14:tracePt t="14422" x="5797550" y="4819650"/>
          <p14:tracePt t="14425" x="5683250" y="4610100"/>
          <p14:tracePt t="14439" x="5568950" y="4419600"/>
          <p14:tracePt t="14455" x="5372100" y="4083050"/>
          <p14:tracePt t="14458" x="5238750" y="3848100"/>
          <p14:tracePt t="14472" x="5105400" y="3587750"/>
          <p14:tracePt t="14488" x="5029200" y="3422650"/>
          <p14:tracePt t="14505" x="4959350" y="3276600"/>
          <p14:tracePt t="14522" x="4921250" y="3213100"/>
          <p14:tracePt t="14539" x="4908550" y="3187700"/>
          <p14:tracePt t="14555" x="4908550" y="3175000"/>
          <p14:tracePt t="22574" x="4908550" y="3155950"/>
          <p14:tracePt t="22580" x="4889500" y="3124200"/>
          <p14:tracePt t="22592" x="4876800" y="3086100"/>
          <p14:tracePt t="22608" x="4857750" y="3035300"/>
          <p14:tracePt t="22625" x="4851400" y="3016250"/>
          <p14:tracePt t="22642" x="4845050" y="3009900"/>
          <p14:tracePt t="22658" x="4845050" y="3003550"/>
          <p14:tracePt t="22675" x="4838700" y="2990850"/>
          <p14:tracePt t="22692" x="4826000" y="2965450"/>
          <p14:tracePt t="22708" x="4781550" y="2914650"/>
          <p14:tracePt t="22725" x="4737100" y="2838450"/>
          <p14:tracePt t="22726" x="4705350" y="2781300"/>
          <p14:tracePt t="22742" x="4679950" y="2717800"/>
          <p14:tracePt t="22758" x="4660900" y="2635250"/>
          <p14:tracePt t="22775" x="4610100" y="2514600"/>
          <p14:tracePt t="22792" x="4572000" y="2419350"/>
          <p14:tracePt t="22808" x="4514850" y="2349500"/>
          <p14:tracePt t="22825" x="4476750" y="2311400"/>
          <p14:tracePt t="22842" x="4432300" y="2260600"/>
          <p14:tracePt t="22858" x="4406900" y="2235200"/>
          <p14:tracePt t="22875" x="4375150" y="2203450"/>
          <p14:tracePt t="22892" x="4343400" y="2171700"/>
          <p14:tracePt t="22909" x="4311650" y="2146300"/>
          <p14:tracePt t="22925" x="4273550" y="2120900"/>
          <p14:tracePt t="22942" x="4235450" y="2101850"/>
          <p14:tracePt t="22945" x="4203700" y="2082800"/>
          <p14:tracePt t="22959" x="4197350" y="2082800"/>
          <p14:tracePt t="22977" x="4076700" y="2038350"/>
          <p14:tracePt t="22992" x="3937000" y="1993900"/>
          <p14:tracePt t="23008" x="3733800" y="1943100"/>
          <p14:tracePt t="23025" x="3492500" y="1879600"/>
          <p14:tracePt t="23042" x="3244850" y="1828800"/>
          <p14:tracePt t="23059" x="3086100" y="1809750"/>
          <p14:tracePt t="23075" x="2895600" y="1803400"/>
          <p14:tracePt t="23092" x="2787650" y="1803400"/>
          <p14:tracePt t="23109" x="2641600" y="1797050"/>
          <p14:tracePt t="23125" x="2571750" y="1790700"/>
          <p14:tracePt t="23142" x="2501900" y="1784350"/>
          <p14:tracePt t="23159" x="2444750" y="1784350"/>
          <p14:tracePt t="23175" x="2349500" y="1778000"/>
          <p14:tracePt t="23192" x="2292350" y="1771650"/>
          <p14:tracePt t="23195" x="2197100" y="1752600"/>
          <p14:tracePt t="23209" x="2152650" y="1752600"/>
          <p14:tracePt t="23226" x="1917700" y="1727200"/>
          <p14:tracePt t="23242" x="1822450" y="1727200"/>
          <p14:tracePt t="23259" x="1663700" y="1708150"/>
          <p14:tracePt t="23275" x="1511300" y="1701800"/>
          <p14:tracePt t="23292" x="1435100" y="1701800"/>
          <p14:tracePt t="23309" x="1320800" y="1695450"/>
          <p14:tracePt t="23326" x="1276350" y="1695450"/>
          <p14:tracePt t="23342" x="1244600" y="1695450"/>
          <p14:tracePt t="23359" x="1219200" y="1701800"/>
          <p14:tracePt t="23376" x="1193800" y="1708150"/>
          <p14:tracePt t="23379" x="1181100" y="1708150"/>
          <p14:tracePt t="23392" x="1168400" y="1708150"/>
          <p14:tracePt t="23409" x="1136650" y="1714500"/>
          <p14:tracePt t="23412" x="1123950" y="1714500"/>
          <p14:tracePt t="23426" x="1111250" y="1720850"/>
          <p14:tracePt t="23442" x="1092200" y="1727200"/>
          <p14:tracePt t="23445" x="1073150" y="1727200"/>
          <p14:tracePt t="23459" x="1060450" y="1733550"/>
          <p14:tracePt t="23464" x="1054100" y="1739900"/>
          <p14:tracePt t="23476" x="1003300" y="1752600"/>
          <p14:tracePt t="23492" x="984250" y="1752600"/>
          <p14:tracePt t="23509" x="927100" y="1771650"/>
          <p14:tracePt t="23526" x="895350" y="1778000"/>
          <p14:tracePt t="23542" x="869950" y="1790700"/>
          <p14:tracePt t="23559" x="838200" y="1803400"/>
          <p14:tracePt t="23576" x="819150" y="1809750"/>
          <p14:tracePt t="23592" x="812800" y="1816100"/>
          <p14:tracePt t="23609" x="800100" y="1816100"/>
          <p14:tracePt t="23626" x="793750" y="1816100"/>
          <p14:tracePt t="23642" x="781050" y="1816100"/>
          <p14:tracePt t="23645" x="781050" y="1822450"/>
          <p14:tracePt t="23919" x="793750" y="1822450"/>
          <p14:tracePt t="23927" x="800100" y="1822450"/>
          <p14:tracePt t="23935" x="812800" y="1822450"/>
          <p14:tracePt t="23943" x="825500" y="1822450"/>
          <p14:tracePt t="23959" x="869950" y="1822450"/>
          <p14:tracePt t="23976" x="933450" y="1828800"/>
          <p14:tracePt t="23992" x="1022350" y="1835150"/>
          <p14:tracePt t="24009" x="1111250" y="1841500"/>
          <p14:tracePt t="24026" x="1200150" y="1847850"/>
          <p14:tracePt t="24042" x="1295400" y="1847850"/>
          <p14:tracePt t="24059" x="1384300" y="1860550"/>
          <p14:tracePt t="24076" x="1447800" y="1860550"/>
          <p14:tracePt t="24092" x="1485900" y="1860550"/>
          <p14:tracePt t="24109" x="1536700" y="1860550"/>
          <p14:tracePt t="24126" x="1568450" y="1860550"/>
          <p14:tracePt t="24129" x="1600200" y="1860550"/>
          <p14:tracePt t="24143" x="1612900" y="1860550"/>
          <p14:tracePt t="24160" x="1695450" y="1860550"/>
          <p14:tracePt t="24177" x="1739900" y="1860550"/>
          <p14:tracePt t="24193" x="1816100" y="1860550"/>
          <p14:tracePt t="24209" x="1854200" y="1860550"/>
          <p14:tracePt t="24227" x="1930400" y="1860550"/>
          <p14:tracePt t="24243" x="2006600" y="1854200"/>
          <p14:tracePt t="24259" x="2127250" y="1841500"/>
          <p14:tracePt t="24276" x="2279650" y="1828800"/>
          <p14:tracePt t="24293" x="2400300" y="1816100"/>
          <p14:tracePt t="24309" x="2457450" y="1816100"/>
          <p14:tracePt t="24326" x="2552700" y="1816100"/>
          <p14:tracePt t="24342" x="2597150" y="1816100"/>
          <p14:tracePt t="24359" x="2679700" y="1822450"/>
          <p14:tracePt t="24376" x="2717800" y="1822450"/>
          <p14:tracePt t="24393" x="2800350" y="1828800"/>
          <p14:tracePt t="24395" x="2819400" y="1828800"/>
          <p14:tracePt t="24409" x="2838450" y="1835150"/>
          <p14:tracePt t="24411" x="2876550" y="1835150"/>
          <p14:tracePt t="24426" x="2908300" y="1841500"/>
          <p14:tracePt t="24442" x="2959100" y="1847850"/>
          <p14:tracePt t="24459" x="3048000" y="1854200"/>
          <p14:tracePt t="24476" x="3105150" y="1860550"/>
          <p14:tracePt t="24493" x="3175000" y="1866900"/>
          <p14:tracePt t="24509" x="3238500" y="1873250"/>
          <p14:tracePt t="24526" x="3321050" y="1879600"/>
          <p14:tracePt t="24543" x="3346450" y="1885950"/>
          <p14:tracePt t="24559" x="3384550" y="1885950"/>
          <p14:tracePt t="24576" x="3409950" y="1892300"/>
          <p14:tracePt t="24593" x="3422650" y="1892300"/>
          <p14:tracePt t="24609" x="3448050" y="1892300"/>
          <p14:tracePt t="24626" x="3460750" y="1892300"/>
          <p14:tracePt t="24643" x="3467100" y="1892300"/>
          <p14:tracePt t="24659" x="3479800" y="1892300"/>
          <p14:tracePt t="24676" x="3486150" y="1892300"/>
          <p14:tracePt t="44738" x="3498850" y="1879600"/>
          <p14:tracePt t="44745" x="3556000" y="1835150"/>
          <p14:tracePt t="44754" x="3619500" y="1797050"/>
          <p14:tracePt t="44768" x="3721100" y="1714500"/>
          <p14:tracePt t="44784" x="3816350" y="1651000"/>
          <p14:tracePt t="44801" x="3905250" y="1593850"/>
          <p14:tracePt t="44817" x="3968750" y="1555750"/>
          <p14:tracePt t="44834" x="4032250" y="1517650"/>
          <p14:tracePt t="44850" x="4083050" y="1485900"/>
          <p14:tracePt t="44867" x="4127500" y="1460500"/>
          <p14:tracePt t="44884" x="4178300" y="1428750"/>
          <p14:tracePt t="44900" x="4229100" y="1397000"/>
          <p14:tracePt t="44917" x="4298950" y="1352550"/>
          <p14:tracePt t="44934" x="4356100" y="1314450"/>
          <p14:tracePt t="44950" x="4419600" y="1282700"/>
          <p14:tracePt t="44967" x="4502150" y="1231900"/>
          <p14:tracePt t="44984" x="4584700" y="1187450"/>
          <p14:tracePt t="45000" x="4686300" y="1143000"/>
          <p14:tracePt t="45017" x="4756150" y="1104900"/>
          <p14:tracePt t="45019" x="4826000" y="1073150"/>
          <p14:tracePt t="45034" x="4902200" y="1035050"/>
          <p14:tracePt t="45050" x="4997450" y="1003300"/>
          <p14:tracePt t="45067" x="5048250" y="977900"/>
          <p14:tracePt t="45084" x="5105400" y="958850"/>
          <p14:tracePt t="45100" x="5149850" y="946150"/>
          <p14:tracePt t="45117" x="5181600" y="933450"/>
          <p14:tracePt t="45134" x="5213350" y="927100"/>
          <p14:tracePt t="45150" x="5232400" y="920750"/>
          <p14:tracePt t="45167" x="5251450" y="914400"/>
          <p14:tracePt t="45184" x="5264150" y="908050"/>
          <p14:tracePt t="45200" x="5270500" y="908050"/>
          <p14:tracePt t="45305" x="5276850" y="908050"/>
          <p14:tracePt t="45313" x="5283200" y="908050"/>
          <p14:tracePt t="45321" x="5302250" y="908050"/>
          <p14:tracePt t="45334" x="5321300" y="908050"/>
          <p14:tracePt t="45351" x="5359400" y="914400"/>
          <p14:tracePt t="45353" x="5378450" y="920750"/>
          <p14:tracePt t="45368" x="5429250" y="933450"/>
          <p14:tracePt t="45384" x="5480050" y="946150"/>
          <p14:tracePt t="45400" x="5530850" y="958850"/>
          <p14:tracePt t="45417" x="5575300" y="971550"/>
          <p14:tracePt t="45434" x="5619750" y="984250"/>
          <p14:tracePt t="45450" x="5651500" y="990600"/>
          <p14:tracePt t="45467" x="5683250" y="996950"/>
          <p14:tracePt t="45484" x="5708650" y="1003300"/>
          <p14:tracePt t="45501" x="5727700" y="1009650"/>
          <p14:tracePt t="45517" x="5753100" y="1016000"/>
          <p14:tracePt t="45534" x="5772150" y="1022350"/>
          <p14:tracePt t="45551" x="5803900" y="1028700"/>
          <p14:tracePt t="45567" x="5822950" y="1041400"/>
          <p14:tracePt t="45584" x="5835650" y="1047750"/>
          <p14:tracePt t="45587" x="5848350" y="1047750"/>
          <p14:tracePt t="45603" x="5854700" y="1047750"/>
          <p14:tracePt t="45619" x="5861050" y="1047750"/>
          <p14:tracePt t="45636" x="5867400" y="1054100"/>
          <p14:tracePt t="45651" x="5880100" y="1060450"/>
          <p14:tracePt t="45675" x="5892800" y="1060450"/>
          <p14:tracePt t="45684" x="5892800" y="1066800"/>
          <p14:tracePt t="45701" x="5899150" y="1073150"/>
          <p14:tracePt t="45717" x="5911850" y="1073150"/>
          <p14:tracePt t="45734" x="5918200" y="1079500"/>
          <p14:tracePt t="45751" x="5924550" y="1085850"/>
          <p14:tracePt t="45768" x="5930900" y="1092200"/>
          <p14:tracePt t="45784" x="5937250" y="1104900"/>
          <p14:tracePt t="45801" x="5949950" y="1117600"/>
          <p14:tracePt t="45817" x="5962650" y="1130300"/>
          <p14:tracePt t="45837" x="5962650" y="1136650"/>
          <p14:tracePt t="45851" x="5969000" y="1136650"/>
          <p14:tracePt t="45867" x="5975350" y="1143000"/>
          <p14:tracePt t="45885" x="5981700" y="1143000"/>
          <p14:tracePt t="45901" x="5981700" y="1149350"/>
          <p14:tracePt t="45917" x="5988050" y="1149350"/>
          <p14:tracePt t="45934" x="5994400" y="1162050"/>
          <p14:tracePt t="45951" x="6007100" y="1162050"/>
          <p14:tracePt t="45967" x="6013450" y="1174750"/>
          <p14:tracePt t="45984" x="6026150" y="1181100"/>
          <p14:tracePt t="46001" x="6045200" y="1193800"/>
          <p14:tracePt t="46017" x="6057900" y="1200150"/>
          <p14:tracePt t="46034" x="6064250" y="1200150"/>
          <p14:tracePt t="46772" x="6064250" y="1206500"/>
          <p14:tracePt t="46886" x="6064250" y="1212850"/>
          <p14:tracePt t="46894" x="6064250" y="1219200"/>
          <p14:tracePt t="46902" x="6051550" y="1225550"/>
          <p14:tracePt t="46918" x="6013450" y="1276350"/>
          <p14:tracePt t="46935" x="5975350" y="1314450"/>
          <p14:tracePt t="46951" x="5949950" y="1346200"/>
          <p14:tracePt t="46968" x="5930900" y="1358900"/>
          <p14:tracePt t="46985" x="5918200" y="1377950"/>
          <p14:tracePt t="47001" x="5911850" y="1377950"/>
          <p14:tracePt t="47018" x="5911850" y="1384300"/>
          <p14:tracePt t="47080" x="5905500" y="1384300"/>
          <p14:tracePt t="47094" x="5905500" y="1390650"/>
          <p14:tracePt t="47102" x="5899150" y="1397000"/>
          <p14:tracePt t="47109" x="5892800" y="1397000"/>
          <p14:tracePt t="47120" x="5886450" y="1403350"/>
          <p14:tracePt t="47135" x="5873750" y="1422400"/>
          <p14:tracePt t="47151" x="5861050" y="1441450"/>
          <p14:tracePt t="47168" x="5848350" y="1460500"/>
          <p14:tracePt t="47185" x="5835650" y="1473200"/>
          <p14:tracePt t="47201" x="5829300" y="1485900"/>
          <p14:tracePt t="47218" x="5822950" y="1492250"/>
          <p14:tracePt t="47235" x="5822950" y="1498600"/>
          <p14:tracePt t="47251" x="5816600" y="1511300"/>
          <p14:tracePt t="47268" x="5810250" y="1517650"/>
          <p14:tracePt t="47285" x="5810250" y="1530350"/>
          <p14:tracePt t="47303" x="5810250" y="1536700"/>
          <p14:tracePt t="47319" x="5810250" y="1543050"/>
          <p14:tracePt t="47350" x="5810250" y="1549400"/>
          <p14:tracePt t="47358" x="5803900" y="1555750"/>
          <p14:tracePt t="47368" x="5803900" y="1562100"/>
          <p14:tracePt t="47384" x="5803900" y="1574800"/>
          <p14:tracePt t="47401" x="5797550" y="1587500"/>
          <p14:tracePt t="47418" x="5791200" y="1600200"/>
          <p14:tracePt t="47434" x="5784850" y="1625600"/>
          <p14:tracePt t="47451" x="5784850" y="1644650"/>
          <p14:tracePt t="47468" x="5778500" y="1657350"/>
          <p14:tracePt t="47484" x="5772150" y="1682750"/>
          <p14:tracePt t="47501" x="5759450" y="1708150"/>
          <p14:tracePt t="47518" x="5753100" y="1720850"/>
          <p14:tracePt t="47534" x="5740400" y="1739900"/>
          <p14:tracePt t="47552" x="5721350" y="1752600"/>
          <p14:tracePt t="47568" x="5708650" y="1758950"/>
          <p14:tracePt t="47585" x="5695950" y="1765300"/>
          <p14:tracePt t="47602" x="5683250" y="1771650"/>
          <p14:tracePt t="47618" x="5670550" y="1778000"/>
          <p14:tracePt t="47635" x="5651500" y="1778000"/>
          <p14:tracePt t="47652" x="5626100" y="1784350"/>
          <p14:tracePt t="47668" x="5600700" y="1790700"/>
          <p14:tracePt t="47685" x="5562600" y="1797050"/>
          <p14:tracePt t="47702" x="5524500" y="1809750"/>
          <p14:tracePt t="47718" x="5480050" y="1816100"/>
          <p14:tracePt t="47735" x="5435600" y="1822450"/>
          <p14:tracePt t="47751" x="5397500" y="1822450"/>
          <p14:tracePt t="47769" x="5346700" y="1822450"/>
          <p14:tracePt t="47771" x="5327650" y="1822450"/>
          <p14:tracePt t="47785" x="5314950" y="1822450"/>
          <p14:tracePt t="47803" x="5257800" y="1822450"/>
          <p14:tracePt t="47819" x="5226050" y="1822450"/>
          <p14:tracePt t="47835" x="5194300" y="1822450"/>
          <p14:tracePt t="47852" x="5143500" y="1809750"/>
          <p14:tracePt t="47869" x="5111750" y="1803400"/>
          <p14:tracePt t="47885" x="5041900" y="1797050"/>
          <p14:tracePt t="47902" x="4997450" y="1790700"/>
          <p14:tracePt t="47919" x="4946650" y="1778000"/>
          <p14:tracePt t="47935" x="4870450" y="1765300"/>
          <p14:tracePt t="47939" x="4857750" y="1758950"/>
          <p14:tracePt t="47952" x="4832350" y="1752600"/>
          <p14:tracePt t="47968" x="4813300" y="1739900"/>
          <p14:tracePt t="47970" x="4806950" y="1739900"/>
          <p14:tracePt t="47985" x="4806950" y="1733550"/>
          <p14:tracePt t="48002" x="4806950" y="1727200"/>
          <p14:tracePt t="48021" x="4806950" y="1720850"/>
          <p14:tracePt t="48037" x="4806950" y="1714500"/>
          <p14:tracePt t="48053" x="4806950" y="1708150"/>
          <p14:tracePt t="48068" x="4806950" y="1682750"/>
          <p14:tracePt t="48085" x="4813300" y="1676400"/>
          <p14:tracePt t="48102" x="4838700" y="1651000"/>
          <p14:tracePt t="48118" x="4889500" y="1606550"/>
          <p14:tracePt t="48135" x="4946650" y="1574800"/>
          <p14:tracePt t="48152" x="5035550" y="1536700"/>
          <p14:tracePt t="48168" x="5099050" y="1524000"/>
          <p14:tracePt t="48185" x="5156200" y="1517650"/>
          <p14:tracePt t="48202" x="5213350" y="1511300"/>
          <p14:tracePt t="48205" x="5245100" y="1511300"/>
          <p14:tracePt t="48218" x="5270500" y="1504950"/>
          <p14:tracePt t="48235" x="5321300" y="1504950"/>
          <p14:tracePt t="48237" x="5359400" y="1498600"/>
          <p14:tracePt t="48252" x="5384800" y="1498600"/>
          <p14:tracePt t="48268" x="5429250" y="1498600"/>
          <p14:tracePt t="48270" x="5461000" y="1498600"/>
          <p14:tracePt t="48285" x="5480050" y="1498600"/>
          <p14:tracePt t="48302" x="5568950" y="1498600"/>
          <p14:tracePt t="48318" x="5676900" y="1498600"/>
          <p14:tracePt t="48335" x="5753100" y="1498600"/>
          <p14:tracePt t="48352" x="5835650" y="1498600"/>
          <p14:tracePt t="48368" x="5924550" y="1498600"/>
          <p14:tracePt t="48385" x="6032500" y="1498600"/>
          <p14:tracePt t="48402" x="6153150" y="1504950"/>
          <p14:tracePt t="48418" x="6210300" y="1511300"/>
          <p14:tracePt t="48435" x="6330950" y="1530350"/>
          <p14:tracePt t="48452" x="6438900" y="1543050"/>
          <p14:tracePt t="48455" x="6470650" y="1549400"/>
          <p14:tracePt t="48468" x="6496050" y="1555750"/>
          <p14:tracePt t="48485" x="6584950" y="1562100"/>
          <p14:tracePt t="48487" x="6610350" y="1568450"/>
          <p14:tracePt t="48502" x="6654800" y="1574800"/>
          <p14:tracePt t="48518" x="6673850" y="1574800"/>
          <p14:tracePt t="48535" x="6699250" y="1581150"/>
          <p14:tracePt t="48552" x="6705600" y="1581150"/>
          <p14:tracePt t="54226" x="6705600" y="1568450"/>
          <p14:tracePt t="54234" x="6705600" y="1536700"/>
          <p14:tracePt t="54242" x="6705600" y="1504950"/>
          <p14:tracePt t="54254" x="6705600" y="1473200"/>
          <p14:tracePt t="54270" x="6705600" y="1409700"/>
          <p14:tracePt t="54287" x="6705600" y="1352550"/>
          <p14:tracePt t="54304" x="6711950" y="1314450"/>
          <p14:tracePt t="54307" x="6711950" y="1301750"/>
          <p14:tracePt t="54321" x="6711950" y="1289050"/>
          <p14:tracePt t="54338" x="6718300" y="1250950"/>
          <p14:tracePt t="54356" x="6718300" y="1238250"/>
          <p14:tracePt t="54371" x="6718300" y="1231900"/>
          <p14:tracePt t="57314" x="6718300" y="1244600"/>
          <p14:tracePt t="57322" x="6718300" y="1250950"/>
          <p14:tracePt t="57330" x="6718300" y="1263650"/>
          <p14:tracePt t="57339" x="6718300" y="1270000"/>
          <p14:tracePt t="57355" x="6711950" y="1301750"/>
          <p14:tracePt t="57372" x="6699250" y="1314450"/>
          <p14:tracePt t="57388" x="6699250" y="1327150"/>
          <p14:tracePt t="57564" x="6699250" y="1333500"/>
          <p14:tracePt t="57572" x="6692900" y="1339850"/>
          <p14:tracePt t="57579" x="6692900" y="1346200"/>
          <p14:tracePt t="57589" x="6680200" y="1352550"/>
          <p14:tracePt t="57605" x="6673850" y="1371600"/>
          <p14:tracePt t="57622" x="6661150" y="1377950"/>
          <p14:tracePt t="57639" x="6661150" y="1384300"/>
          <p14:tracePt t="57732" x="6654800" y="1390650"/>
          <p14:tracePt t="57740" x="6642100" y="1409700"/>
          <p14:tracePt t="57750" x="6642100" y="1422400"/>
          <p14:tracePt t="57756" x="6623050" y="1441450"/>
          <p14:tracePt t="57773" x="6591300" y="1504950"/>
          <p14:tracePt t="57789" x="6559550" y="1549400"/>
          <p14:tracePt t="57806" x="6534150" y="1593850"/>
          <p14:tracePt t="57823" x="6515100" y="1638300"/>
          <p14:tracePt t="57839" x="6489700" y="1676400"/>
          <p14:tracePt t="57856" x="6470650" y="1708150"/>
          <p14:tracePt t="57872" x="6432550" y="1771650"/>
          <p14:tracePt t="57889" x="6394450" y="1847850"/>
          <p14:tracePt t="57905" x="6343650" y="1949450"/>
          <p14:tracePt t="57922" x="6311900" y="2019300"/>
          <p14:tracePt t="57925" x="6280150" y="2076450"/>
          <p14:tracePt t="57938" x="6254750" y="2127250"/>
          <p14:tracePt t="57957" x="6210300" y="2216150"/>
          <p14:tracePt t="57973" x="6184900" y="2266950"/>
          <p14:tracePt t="57989" x="6159500" y="2311400"/>
          <p14:tracePt t="58006" x="6134100" y="2362200"/>
          <p14:tracePt t="58022" x="6108700" y="2419350"/>
          <p14:tracePt t="58039" x="6070600" y="2482850"/>
          <p14:tracePt t="58056" x="6032500" y="2552700"/>
          <p14:tracePt t="58072" x="5988050" y="2616200"/>
          <p14:tracePt t="58089" x="5937250" y="2686050"/>
          <p14:tracePt t="58106" x="5886450" y="2749550"/>
          <p14:tracePt t="58122" x="5861050" y="2781300"/>
          <p14:tracePt t="58139" x="5797550" y="2844800"/>
          <p14:tracePt t="58155" x="5721350" y="2933700"/>
          <p14:tracePt t="58172" x="5670550" y="3003550"/>
          <p14:tracePt t="58189" x="5568950" y="3098800"/>
          <p14:tracePt t="58191" x="5549900" y="3117850"/>
          <p14:tracePt t="58207" x="5461000" y="3206750"/>
          <p14:tracePt t="58222" x="5416550" y="3244850"/>
          <p14:tracePt t="58239" x="5391150" y="3276600"/>
          <p14:tracePt t="58256" x="5372100" y="3295650"/>
          <p14:tracePt t="58272" x="5302250" y="3359150"/>
          <p14:tracePt t="58289" x="5238750" y="3416300"/>
          <p14:tracePt t="58306" x="5181600" y="3473450"/>
          <p14:tracePt t="58322" x="5092700" y="3524250"/>
          <p14:tracePt t="58339" x="5041900" y="3562350"/>
          <p14:tracePt t="58356" x="5022850" y="3568700"/>
          <p14:tracePt t="58372" x="4997450" y="3581400"/>
          <p14:tracePt t="58389" x="4991100" y="3587750"/>
          <p14:tracePt t="66519" x="4991100" y="3568700"/>
          <p14:tracePt t="66527" x="4991100" y="3524250"/>
          <p14:tracePt t="66535" x="4991100" y="3460750"/>
          <p14:tracePt t="66544" x="4991100" y="3403600"/>
          <p14:tracePt t="66558" x="4984750" y="3321050"/>
          <p14:tracePt t="66576" x="4984750" y="3314700"/>
          <p14:tracePt t="66623" x="4978400" y="3314700"/>
          <p14:tracePt t="66633" x="4972050" y="3314700"/>
          <p14:tracePt t="66638" x="4959350" y="3321050"/>
          <p14:tracePt t="66649" x="4914900" y="3365500"/>
          <p14:tracePt t="66658" x="4832350" y="3435350"/>
          <p14:tracePt t="66675" x="4718050" y="3536950"/>
          <p14:tracePt t="66692" x="4546600" y="3689350"/>
          <p14:tracePt t="66709" x="4445000" y="3797300"/>
          <p14:tracePt t="66725" x="4318000" y="3917950"/>
          <p14:tracePt t="66742" x="4171950" y="4032250"/>
          <p14:tracePt t="66745" x="4064000" y="4095750"/>
          <p14:tracePt t="66759" x="4019550" y="4121150"/>
          <p14:tracePt t="66776" x="3651250" y="4311650"/>
          <p14:tracePt t="66793" x="3346450" y="4464050"/>
          <p14:tracePt t="66809" x="3155950" y="4565650"/>
          <p14:tracePt t="66826" x="2952750" y="4705350"/>
          <p14:tracePt t="66842" x="2717800" y="4889500"/>
          <p14:tracePt t="66859" x="2578100" y="5010150"/>
          <p14:tracePt t="66876" x="2457450" y="5099050"/>
          <p14:tracePt t="66892" x="2349500" y="5181600"/>
          <p14:tracePt t="66909" x="2305050" y="5232400"/>
          <p14:tracePt t="66926" x="2273300" y="5257800"/>
          <p14:tracePt t="66942" x="2247900" y="5289550"/>
          <p14:tracePt t="66959" x="2203450" y="5334000"/>
          <p14:tracePt t="66976" x="2146300" y="5391150"/>
          <p14:tracePt t="66992" x="2057400" y="5467350"/>
          <p14:tracePt t="66995" x="1981200" y="5518150"/>
          <p14:tracePt t="67009" x="1930400" y="5549900"/>
          <p14:tracePt t="67027" x="1809750" y="5645150"/>
          <p14:tracePt t="67042" x="1701800" y="5727700"/>
          <p14:tracePt t="67059" x="1606550" y="5772150"/>
          <p14:tracePt t="67076" x="1504950" y="5816600"/>
          <p14:tracePt t="67092" x="1441450" y="5842000"/>
          <p14:tracePt t="67109" x="1384300" y="5848350"/>
          <p14:tracePt t="67126" x="1346200" y="5848350"/>
          <p14:tracePt t="67142" x="1308100" y="5835650"/>
          <p14:tracePt t="67159" x="1263650" y="5810250"/>
          <p14:tracePt t="67176" x="1200150" y="5772150"/>
          <p14:tracePt t="67192" x="1092200" y="5702300"/>
          <p14:tracePt t="67209" x="1016000" y="5651500"/>
          <p14:tracePt t="67214" x="996950" y="5638800"/>
          <p14:tracePt t="67226" x="958850" y="5600700"/>
          <p14:tracePt t="67242" x="889000" y="5530850"/>
          <p14:tracePt t="67245" x="869950" y="5511800"/>
          <p14:tracePt t="67259" x="831850" y="5467350"/>
          <p14:tracePt t="67276" x="787400" y="5378450"/>
          <p14:tracePt t="67292" x="781050" y="5321300"/>
          <p14:tracePt t="67309" x="781050" y="5270500"/>
          <p14:tracePt t="67326" x="800100" y="5175250"/>
          <p14:tracePt t="67342" x="819150" y="5111750"/>
          <p14:tracePt t="67359" x="857250" y="5041900"/>
          <p14:tracePt t="67376" x="901700" y="4978400"/>
          <p14:tracePt t="67392" x="920750" y="4953000"/>
          <p14:tracePt t="67409" x="946150" y="4914900"/>
          <p14:tracePt t="67425" x="977900" y="4883150"/>
          <p14:tracePt t="67442" x="996950" y="4857750"/>
          <p14:tracePt t="67459" x="1028700" y="4819650"/>
          <p14:tracePt t="67475" x="1066800" y="4775200"/>
          <p14:tracePt t="67492" x="1104900" y="4730750"/>
          <p14:tracePt t="67509" x="1155700" y="4679950"/>
          <p14:tracePt t="67510" x="1174750" y="4667250"/>
          <p14:tracePt t="67525" x="1219200" y="4622800"/>
          <p14:tracePt t="67542" x="1276350" y="4578350"/>
          <p14:tracePt t="67559" x="1339850" y="4514850"/>
          <p14:tracePt t="67575" x="1416050" y="4464050"/>
          <p14:tracePt t="67592" x="1466850" y="4419600"/>
          <p14:tracePt t="67609" x="1530350" y="4381500"/>
          <p14:tracePt t="67625" x="1568450" y="4349750"/>
          <p14:tracePt t="67642" x="1619250" y="4318000"/>
          <p14:tracePt t="67659" x="1657350" y="4292600"/>
          <p14:tracePt t="67676" x="1701800" y="4267200"/>
          <p14:tracePt t="67678" x="1714500" y="4254500"/>
          <p14:tracePt t="67692" x="1746250" y="4241800"/>
          <p14:tracePt t="67709" x="1790700" y="4210050"/>
          <p14:tracePt t="67712" x="1797050" y="4203700"/>
          <p14:tracePt t="67726" x="1816100" y="4191000"/>
          <p14:tracePt t="67743" x="1841500" y="4184650"/>
          <p14:tracePt t="67745" x="1841500" y="4178300"/>
          <p14:tracePt t="67760" x="1860550" y="4171950"/>
          <p14:tracePt t="67778" x="1879600" y="4165600"/>
          <p14:tracePt t="67793" x="1911350" y="4140200"/>
          <p14:tracePt t="67809" x="1949450" y="4133850"/>
          <p14:tracePt t="67826" x="2006600" y="4108450"/>
          <p14:tracePt t="67843" x="2057400" y="4102100"/>
          <p14:tracePt t="67859" x="2146300" y="4089400"/>
          <p14:tracePt t="67876" x="2209800" y="4083050"/>
          <p14:tracePt t="67893" x="2330450" y="4076700"/>
          <p14:tracePt t="67909" x="2393950" y="4076700"/>
          <p14:tracePt t="67926" x="2520950" y="4076700"/>
          <p14:tracePt t="67929" x="2559050" y="4076700"/>
          <p14:tracePt t="67943" x="2603500" y="4083050"/>
          <p14:tracePt t="67961" x="2686050" y="4095750"/>
          <p14:tracePt t="67977" x="2768600" y="4114800"/>
          <p14:tracePt t="67993" x="2800350" y="4133850"/>
          <p14:tracePt t="68009" x="2838450" y="4159250"/>
          <p14:tracePt t="68027" x="2876550" y="4178300"/>
          <p14:tracePt t="68043" x="2921000" y="4241800"/>
          <p14:tracePt t="68059" x="2946400" y="4279900"/>
          <p14:tracePt t="68076" x="2971800" y="4318000"/>
          <p14:tracePt t="68093" x="2997200" y="4394200"/>
          <p14:tracePt t="68109" x="3022600" y="4470400"/>
          <p14:tracePt t="68126" x="3048000" y="4610100"/>
          <p14:tracePt t="68143" x="3060700" y="4762500"/>
          <p14:tracePt t="68160" x="3073400" y="4838700"/>
          <p14:tracePt t="68176" x="3079750" y="4965700"/>
          <p14:tracePt t="68179" x="3086100" y="4991100"/>
          <p14:tracePt t="68193" x="3086100" y="5048250"/>
          <p14:tracePt t="68210" x="3086100" y="5130800"/>
          <p14:tracePt t="68226" x="3073400" y="5187950"/>
          <p14:tracePt t="68242" x="3067050" y="5232400"/>
          <p14:tracePt t="68259" x="3060700" y="5251450"/>
          <p14:tracePt t="68276" x="3048000" y="5276850"/>
          <p14:tracePt t="68293" x="3041650" y="5289550"/>
          <p14:tracePt t="68309" x="3028950" y="5302250"/>
          <p14:tracePt t="68326" x="3022600" y="5314950"/>
          <p14:tracePt t="68343" x="3022600" y="5321300"/>
          <p14:tracePt t="68563" x="3022600" y="5327650"/>
          <p14:tracePt t="68588" x="3016250" y="5327650"/>
          <p14:tracePt t="68594" x="3016250" y="5334000"/>
          <p14:tracePt t="68604" x="3009900" y="5334000"/>
          <p14:tracePt t="68612" x="3009900" y="5340350"/>
          <p14:tracePt t="68635" x="3009900" y="5346700"/>
          <p14:tracePt t="68643" x="3003550" y="5346700"/>
          <p14:tracePt t="68659" x="2990850" y="5346700"/>
          <p14:tracePt t="68676" x="2971800" y="5346700"/>
          <p14:tracePt t="68693" x="2940050" y="5346700"/>
          <p14:tracePt t="68709" x="2889250" y="5353050"/>
          <p14:tracePt t="68726" x="2838450" y="5353050"/>
          <p14:tracePt t="68743" x="2749550" y="5353050"/>
          <p14:tracePt t="68760" x="2673350" y="5346700"/>
          <p14:tracePt t="68776" x="2540000" y="5327650"/>
          <p14:tracePt t="68779" x="2508250" y="5327650"/>
          <p14:tracePt t="68793" x="2476500" y="5327650"/>
          <p14:tracePt t="68810" x="2387600" y="5327650"/>
          <p14:tracePt t="68826" x="2305050" y="5327650"/>
          <p14:tracePt t="68843" x="2292350" y="5327650"/>
          <p14:tracePt t="68860" x="2235200" y="5327650"/>
          <p14:tracePt t="68876" x="2171700" y="5327650"/>
          <p14:tracePt t="68893" x="2152650" y="5340350"/>
          <p14:tracePt t="68910" x="2127250" y="5346700"/>
          <p14:tracePt t="68927" x="2101850" y="5353050"/>
          <p14:tracePt t="68943" x="2070100" y="5359400"/>
          <p14:tracePt t="68960" x="2032000" y="5365750"/>
          <p14:tracePt t="68976" x="1974850" y="5397500"/>
          <p14:tracePt t="68993" x="1949450" y="5397500"/>
          <p14:tracePt t="69436" x="1943100" y="5403850"/>
          <p14:tracePt t="69446" x="1936750" y="5403850"/>
          <p14:tracePt t="69452" x="1936750" y="5410200"/>
          <p14:tracePt t="69461" x="1930400" y="5416550"/>
          <p14:tracePt t="69476" x="1917700" y="5422900"/>
          <p14:tracePt t="69493" x="1911350" y="5429250"/>
          <p14:tracePt t="69510" x="1905000" y="5435600"/>
          <p14:tracePt t="69527" x="1898650" y="5441950"/>
          <p14:tracePt t="69543" x="1898650" y="5448300"/>
          <p14:tracePt t="69560" x="1892300" y="5448300"/>
          <p14:tracePt t="69576" x="1885950" y="5461000"/>
          <p14:tracePt t="69593" x="1879600" y="5467350"/>
          <p14:tracePt t="69610" x="1873250" y="5473700"/>
          <p14:tracePt t="69627" x="1873250" y="5480050"/>
          <p14:tracePt t="69643" x="1866900" y="5480050"/>
          <p14:tracePt t="69660" x="1854200" y="5480050"/>
          <p14:tracePt t="69990" x="1854200" y="5473700"/>
          <p14:tracePt t="69996" x="1860550" y="5467350"/>
          <p14:tracePt t="70010" x="1866900" y="5461000"/>
          <p14:tracePt t="70027" x="1892300" y="5435600"/>
          <p14:tracePt t="70029" x="1905000" y="5429250"/>
          <p14:tracePt t="70043" x="1930400" y="5416550"/>
          <p14:tracePt t="70060" x="2000250" y="5378450"/>
          <p14:tracePt t="70076" x="2051050" y="5353050"/>
          <p14:tracePt t="70093" x="2114550" y="5334000"/>
          <p14:tracePt t="70110" x="2152650" y="5314950"/>
          <p14:tracePt t="70127" x="2184400" y="5308600"/>
          <p14:tracePt t="70144" x="2203450" y="5302250"/>
          <p14:tracePt t="70160" x="2222500" y="5302250"/>
          <p14:tracePt t="70177" x="2241550" y="5295900"/>
          <p14:tracePt t="70194" x="2254250" y="5289550"/>
          <p14:tracePt t="70197" x="2266950" y="5283200"/>
          <p14:tracePt t="70210" x="2273300" y="5276850"/>
          <p14:tracePt t="70227" x="2292350" y="5276850"/>
          <p14:tracePt t="70229" x="2292350" y="5270500"/>
          <p14:tracePt t="70244" x="2317750" y="5257800"/>
          <p14:tracePt t="70260" x="2336800" y="5251450"/>
          <p14:tracePt t="70277" x="2362200" y="5245100"/>
          <p14:tracePt t="70279" x="2368550" y="5238750"/>
          <p14:tracePt t="70294" x="2400300" y="5219700"/>
          <p14:tracePt t="70310" x="2419350" y="5207000"/>
          <p14:tracePt t="70327" x="2457450" y="5194300"/>
          <p14:tracePt t="70344" x="2482850" y="5175250"/>
          <p14:tracePt t="70360" x="2514600" y="5149850"/>
          <p14:tracePt t="70377" x="2546350" y="5130800"/>
          <p14:tracePt t="70394" x="2565400" y="5124450"/>
          <p14:tracePt t="70410" x="2584450" y="5105400"/>
          <p14:tracePt t="70427" x="2609850" y="5092700"/>
          <p14:tracePt t="70444" x="2628900" y="5080000"/>
          <p14:tracePt t="70460" x="2641600" y="5080000"/>
          <p14:tracePt t="70463" x="2647950" y="5073650"/>
          <p14:tracePt t="70477" x="2647950" y="5067300"/>
          <p14:tracePt t="70494" x="2654300" y="5060950"/>
          <p14:tracePt t="70767" x="2660650" y="5060950"/>
          <p14:tracePt t="70772" x="2660650" y="5073650"/>
          <p14:tracePt t="70780" x="2660650" y="5080000"/>
          <p14:tracePt t="70793" x="2667000" y="5099050"/>
          <p14:tracePt t="70810" x="2679700" y="5130800"/>
          <p14:tracePt t="70827" x="2686050" y="5168900"/>
          <p14:tracePt t="70829" x="2686050" y="5187950"/>
          <p14:tracePt t="70844" x="2698750" y="5226050"/>
          <p14:tracePt t="70860" x="2705100" y="5251450"/>
          <p14:tracePt t="70877" x="2711450" y="5283200"/>
          <p14:tracePt t="70879" x="2717800" y="5308600"/>
          <p14:tracePt t="70894" x="2730500" y="5353050"/>
          <p14:tracePt t="70910" x="2743200" y="5391150"/>
          <p14:tracePt t="70927" x="2755900" y="5448300"/>
          <p14:tracePt t="70944" x="2768600" y="5505450"/>
          <p14:tracePt t="70961" x="2781300" y="5543550"/>
          <p14:tracePt t="70977" x="2794000" y="5581650"/>
          <p14:tracePt t="70994" x="2800350" y="5613400"/>
          <p14:tracePt t="71011" x="2806700" y="5645150"/>
          <p14:tracePt t="71027" x="2819400" y="5676900"/>
          <p14:tracePt t="71031" x="2825750" y="5702300"/>
          <p14:tracePt t="71044" x="2832100" y="5727700"/>
          <p14:tracePt t="71061" x="2844800" y="5753100"/>
          <p14:tracePt t="71063" x="2851150" y="5778500"/>
          <p14:tracePt t="71079" x="2857500" y="5810250"/>
          <p14:tracePt t="71095" x="2870200" y="5861050"/>
          <p14:tracePt t="71111" x="2876550" y="5892800"/>
          <p14:tracePt t="71127" x="2882900" y="5924550"/>
          <p14:tracePt t="71145" x="2889250" y="5937250"/>
          <p14:tracePt t="71161" x="2895600" y="5943600"/>
          <p14:tracePt t="71644" x="2889250" y="5943600"/>
          <p14:tracePt t="71651" x="2882900" y="5943600"/>
          <p14:tracePt t="71661" x="2863850" y="5943600"/>
          <p14:tracePt t="71678" x="2832100" y="5943600"/>
          <p14:tracePt t="71694" x="2774950" y="5937250"/>
          <p14:tracePt t="71711" x="2724150" y="5937250"/>
          <p14:tracePt t="71728" x="2654300" y="5924550"/>
          <p14:tracePt t="71744" x="2565400" y="5918200"/>
          <p14:tracePt t="71750" x="2514600" y="5911850"/>
          <p14:tracePt t="71761" x="2476500" y="5905500"/>
          <p14:tracePt t="71778" x="2368550" y="5880100"/>
          <p14:tracePt t="71794" x="2317750" y="5873750"/>
          <p14:tracePt t="71797" x="2286000" y="5867400"/>
          <p14:tracePt t="71811" x="2260600" y="5861050"/>
          <p14:tracePt t="71829" x="2190750" y="5848350"/>
          <p14:tracePt t="71844" x="2152650" y="5835650"/>
          <p14:tracePt t="71860" x="2101850" y="5829300"/>
          <p14:tracePt t="71877" x="2044700" y="5822950"/>
          <p14:tracePt t="71894" x="2019300" y="5822950"/>
          <p14:tracePt t="71910" x="1981200" y="5816600"/>
          <p14:tracePt t="71927" x="1974850" y="5816600"/>
          <p14:tracePt t="71974" x="1968500" y="5803900"/>
          <p14:tracePt t="71982" x="1968500" y="5797550"/>
          <p14:tracePt t="71991" x="1955800" y="5784850"/>
          <p14:tracePt t="71998" x="1936750" y="5765800"/>
          <p14:tracePt t="72011" x="1911350" y="5746750"/>
          <p14:tracePt t="72027" x="1860550" y="5702300"/>
          <p14:tracePt t="72044" x="1809750" y="5664200"/>
          <p14:tracePt t="72060" x="1771650" y="5632450"/>
          <p14:tracePt t="72078" x="1714500" y="5594350"/>
          <p14:tracePt t="72094" x="1670050" y="5575300"/>
          <p14:tracePt t="72111" x="1651000" y="5568950"/>
          <p14:tracePt t="72127" x="1619250" y="5562600"/>
          <p14:tracePt t="72144" x="1587500" y="5549900"/>
          <p14:tracePt t="72161" x="1555750" y="5543550"/>
          <p14:tracePt t="72178" x="1511300" y="5537200"/>
          <p14:tracePt t="72194" x="1454150" y="5530850"/>
          <p14:tracePt t="72211" x="1409700" y="5524500"/>
          <p14:tracePt t="72228" x="1384300" y="5511800"/>
          <p14:tracePt t="72231" x="1377950" y="5511800"/>
          <p14:tracePt t="72244" x="1371600" y="5511800"/>
          <p14:tracePt t="72264" x="1371600" y="5505450"/>
          <p14:tracePt t="72281" x="1365250" y="5499100"/>
          <p14:tracePt t="72306" x="1358900" y="5492750"/>
          <p14:tracePt t="72315" x="1358900" y="5486400"/>
          <p14:tracePt t="72329" x="1352550" y="5473700"/>
          <p14:tracePt t="72345" x="1352550" y="5454650"/>
          <p14:tracePt t="72361" x="1352550" y="5435600"/>
          <p14:tracePt t="72378" x="1352550" y="5403850"/>
          <p14:tracePt t="72394" x="1352550" y="5384800"/>
          <p14:tracePt t="72411" x="1352550" y="5353050"/>
          <p14:tracePt t="72428" x="1365250" y="5308600"/>
          <p14:tracePt t="72445" x="1371600" y="5289550"/>
          <p14:tracePt t="72461" x="1397000" y="5238750"/>
          <p14:tracePt t="72464" x="1409700" y="5226050"/>
          <p14:tracePt t="72478" x="1428750" y="5194300"/>
          <p14:tracePt t="72495" x="1447800" y="5175250"/>
          <p14:tracePt t="72498" x="1460500" y="5168900"/>
          <p14:tracePt t="72511" x="1473200" y="5149850"/>
          <p14:tracePt t="72514" x="1473200" y="5143500"/>
          <p14:tracePt t="72528" x="1485900" y="5137150"/>
          <p14:tracePt t="72545" x="1511300" y="5111750"/>
          <p14:tracePt t="72561" x="1524000" y="5105400"/>
          <p14:tracePt t="72578" x="1555750" y="5080000"/>
          <p14:tracePt t="72594" x="1568450" y="5080000"/>
          <p14:tracePt t="72611" x="1587500" y="5067300"/>
          <p14:tracePt t="72628" x="1606550" y="5060950"/>
          <p14:tracePt t="72644" x="1651000" y="5054600"/>
          <p14:tracePt t="72661" x="1676400" y="5048250"/>
          <p14:tracePt t="72677" x="1695450" y="5048250"/>
          <p14:tracePt t="72694" x="1733550" y="5048250"/>
          <p14:tracePt t="72711" x="1758950" y="5054600"/>
          <p14:tracePt t="72728" x="1790700" y="5060950"/>
          <p14:tracePt t="72730" x="1803400" y="5067300"/>
          <p14:tracePt t="72745" x="1841500" y="5086350"/>
          <p14:tracePt t="72761" x="1860550" y="5105400"/>
          <p14:tracePt t="72764" x="1879600" y="5118100"/>
          <p14:tracePt t="72778" x="1911350" y="5143500"/>
          <p14:tracePt t="72794" x="1924050" y="5162550"/>
          <p14:tracePt t="72811" x="1955800" y="5194300"/>
          <p14:tracePt t="72814" x="1974850" y="5207000"/>
          <p14:tracePt t="72828" x="1993900" y="5226050"/>
          <p14:tracePt t="72844" x="2006600" y="5251450"/>
          <p14:tracePt t="72861" x="2012950" y="5270500"/>
          <p14:tracePt t="72878" x="2019300" y="5295900"/>
          <p14:tracePt t="72894" x="2025650" y="5334000"/>
          <p14:tracePt t="72911" x="2025650" y="5378450"/>
          <p14:tracePt t="72928" x="2025650" y="5422900"/>
          <p14:tracePt t="72944" x="2019300" y="5448300"/>
          <p14:tracePt t="72961" x="2000250" y="5480050"/>
          <p14:tracePt t="72978" x="1968500" y="5511800"/>
          <p14:tracePt t="72994" x="1917700" y="5543550"/>
          <p14:tracePt t="72996" x="1892300" y="5549900"/>
          <p14:tracePt t="73012" x="1841500" y="5562600"/>
          <p14:tracePt t="73013" x="1803400" y="5575300"/>
          <p14:tracePt t="73028" x="1714500" y="5581650"/>
          <p14:tracePt t="73044" x="1631950" y="5581650"/>
          <p14:tracePt t="73061" x="1568450" y="5581650"/>
          <p14:tracePt t="73078" x="1466850" y="5581650"/>
          <p14:tracePt t="73095" x="1416050" y="5562600"/>
          <p14:tracePt t="73111" x="1371600" y="5537200"/>
          <p14:tracePt t="73128" x="1352550" y="5518150"/>
          <p14:tracePt t="73145" x="1346200" y="5499100"/>
          <p14:tracePt t="73161" x="1346200" y="5486400"/>
          <p14:tracePt t="73178" x="1339850" y="5441950"/>
          <p14:tracePt t="73195" x="1333500" y="5416550"/>
          <p14:tracePt t="73199" x="1333500" y="5397500"/>
          <p14:tracePt t="73212" x="1333500" y="5372100"/>
          <p14:tracePt t="73228" x="1339850" y="5327650"/>
          <p14:tracePt t="73231" x="1339850" y="5308600"/>
          <p14:tracePt t="73245" x="1352550" y="5283200"/>
          <p14:tracePt t="73263" x="1403350" y="5219700"/>
          <p14:tracePt t="73279" x="1416050" y="5200650"/>
          <p14:tracePt t="73295" x="1441450" y="5181600"/>
          <p14:tracePt t="73312" x="1473200" y="5162550"/>
          <p14:tracePt t="73328" x="1511300" y="5156200"/>
          <p14:tracePt t="73345" x="1543050" y="5149850"/>
          <p14:tracePt t="73362" x="1600200" y="5149850"/>
          <p14:tracePt t="73378" x="1663700" y="5149850"/>
          <p14:tracePt t="73395" x="1727200" y="5156200"/>
          <p14:tracePt t="73412" x="1790700" y="5175250"/>
          <p14:tracePt t="73428" x="1847850" y="5194300"/>
          <p14:tracePt t="73445" x="1873250" y="5207000"/>
          <p14:tracePt t="73462" x="1892300" y="5226050"/>
          <p14:tracePt t="73465" x="1898650" y="5232400"/>
          <p14:tracePt t="73478" x="1905000" y="5245100"/>
          <p14:tracePt t="73495" x="1911350" y="5264150"/>
          <p14:tracePt t="73497" x="1911350" y="5283200"/>
          <p14:tracePt t="73512" x="1911350" y="5302250"/>
          <p14:tracePt t="73528" x="1911350" y="5353050"/>
          <p14:tracePt t="73544" x="1898650" y="5372100"/>
          <p14:tracePt t="73561" x="1866900" y="5422900"/>
          <p14:tracePt t="73578" x="1860550" y="5435600"/>
          <p14:tracePt t="73595" x="1841500" y="5454650"/>
          <p14:tracePt t="73611" x="1835150" y="5467350"/>
          <p14:tracePt t="75247" x="1835150" y="5461000"/>
          <p14:tracePt t="75254" x="1835150" y="5448300"/>
          <p14:tracePt t="75262" x="1835150" y="5435600"/>
          <p14:tracePt t="75279" x="1828800" y="5410200"/>
          <p14:tracePt t="75296" x="1828800" y="5391150"/>
          <p14:tracePt t="75312" x="1822450" y="5372100"/>
          <p14:tracePt t="75329" x="1822450" y="5359400"/>
          <p14:tracePt t="75346" x="1822450" y="5340350"/>
          <p14:tracePt t="75349" x="1822450" y="5334000"/>
          <p14:tracePt t="75362" x="1822450" y="5321300"/>
          <p14:tracePt t="75379" x="1822450" y="5314950"/>
          <p14:tracePt t="75396" x="1822450" y="5295900"/>
          <p14:tracePt t="75412" x="1822450" y="5289550"/>
          <p14:tracePt t="75429" x="1822450" y="5283200"/>
          <p14:tracePt t="75447" x="1822450" y="5276850"/>
          <p14:tracePt t="75462" x="1828800" y="5264150"/>
          <p14:tracePt t="75488" x="1835150" y="5264150"/>
          <p14:tracePt t="75554" x="1835150" y="5257800"/>
          <p14:tracePt t="75568" x="1828800" y="5257800"/>
          <p14:tracePt t="75576" x="1816100" y="5257800"/>
          <p14:tracePt t="75584" x="1797050" y="5257800"/>
          <p14:tracePt t="75596" x="1790700" y="5257800"/>
          <p14:tracePt t="75612" x="1758950" y="5257800"/>
          <p14:tracePt t="75615" x="1739900" y="5257800"/>
          <p14:tracePt t="75629" x="1733550" y="5257800"/>
          <p14:tracePt t="75645" x="1720850" y="5257800"/>
          <p14:tracePt t="75738" x="1720850" y="5251450"/>
          <p14:tracePt t="75746" x="1720850" y="5245100"/>
          <p14:tracePt t="75762" x="1727200" y="5238750"/>
          <p14:tracePt t="75770" x="1727200" y="5232400"/>
          <p14:tracePt t="75779" x="1733550" y="5226050"/>
          <p14:tracePt t="75796" x="1739900" y="5219700"/>
          <p14:tracePt t="75813" x="1746250" y="5219700"/>
          <p14:tracePt t="75874" x="1733550" y="5226050"/>
          <p14:tracePt t="75882" x="1708150" y="5245100"/>
          <p14:tracePt t="75890" x="1682750" y="5257800"/>
          <p14:tracePt t="75898" x="1644650" y="5283200"/>
          <p14:tracePt t="75912" x="1511300" y="5340350"/>
          <p14:tracePt t="75930" x="1454150" y="5359400"/>
          <p14:tracePt t="75932" x="1397000" y="5384800"/>
          <p14:tracePt t="75947" x="1301750" y="5397500"/>
          <p14:tracePt t="75963" x="1257300" y="5397500"/>
          <p14:tracePt t="75979" x="1250950" y="5397500"/>
          <p14:tracePt t="76044" x="1250950" y="5391150"/>
          <p14:tracePt t="76052" x="1250950" y="5378450"/>
          <p14:tracePt t="76062" x="1250950" y="5365750"/>
          <p14:tracePt t="76079" x="1276350" y="5321300"/>
          <p14:tracePt t="76096" x="1327150" y="5270500"/>
          <p14:tracePt t="76099" x="1333500" y="5264150"/>
          <p14:tracePt t="76113" x="1371600" y="5245100"/>
          <p14:tracePt t="76129" x="1403350" y="5226050"/>
          <p14:tracePt t="76132" x="1447800" y="5213350"/>
          <p14:tracePt t="76147" x="1524000" y="5200650"/>
          <p14:tracePt t="76163" x="1593850" y="5200650"/>
          <p14:tracePt t="76179" x="1644650" y="5200650"/>
          <p14:tracePt t="76197" x="1708150" y="5232400"/>
          <p14:tracePt t="76213" x="1758950" y="5264150"/>
          <p14:tracePt t="76230" x="1784350" y="5289550"/>
          <p14:tracePt t="76246" x="1809750" y="5334000"/>
          <p14:tracePt t="76262" x="1822450" y="5353050"/>
          <p14:tracePt t="76279" x="1822450" y="5410200"/>
          <p14:tracePt t="76296" x="1797050" y="5448300"/>
          <p14:tracePt t="76312" x="1727200" y="5499100"/>
          <p14:tracePt t="76329" x="1657350" y="5530850"/>
          <p14:tracePt t="76345" x="1574800" y="5556250"/>
          <p14:tracePt t="76363" x="1536700" y="5568950"/>
          <p14:tracePt t="76366" x="1524000" y="5575300"/>
          <p14:tracePt t="76381" x="1511300" y="5575300"/>
          <p14:tracePt t="76738" x="1511300" y="5568950"/>
          <p14:tracePt t="79404" x="1511300" y="5562600"/>
          <p14:tracePt t="79420" x="1511300" y="5556250"/>
          <p14:tracePt t="79428" x="1511300" y="5549900"/>
          <p14:tracePt t="79436" x="1517650" y="5549900"/>
          <p14:tracePt t="79452" x="1524000" y="5543550"/>
          <p14:tracePt t="79464" x="1536700" y="5530850"/>
          <p14:tracePt t="79480" x="1549400" y="5518150"/>
          <p14:tracePt t="79497" x="1568450" y="5505450"/>
          <p14:tracePt t="79500" x="1574800" y="5499100"/>
          <p14:tracePt t="79515" x="1587500" y="5492750"/>
          <p14:tracePt t="79532" x="1593850" y="5486400"/>
          <p14:tracePt t="79547" x="1600200" y="5486400"/>
          <p14:tracePt t="79564" x="1606550" y="5480050"/>
          <p14:tracePt t="79581" x="1619250" y="5467350"/>
          <p14:tracePt t="79597" x="1631950" y="5461000"/>
          <p14:tracePt t="79614" x="1644650" y="5448300"/>
          <p14:tracePt t="79630" x="1657350" y="5448300"/>
          <p14:tracePt t="79647" x="1670050" y="5435600"/>
          <p14:tracePt t="79664" x="1676400" y="5435600"/>
          <p14:tracePt t="80459" x="1676400" y="5441950"/>
          <p14:tracePt t="80500" x="1676400" y="5448300"/>
          <p14:tracePt t="80516" x="1676400" y="5454650"/>
          <p14:tracePt t="80524" x="1676400" y="5461000"/>
          <p14:tracePt t="80540" x="1670050" y="5461000"/>
          <p14:tracePt t="80547" x="1670050" y="5473700"/>
          <p14:tracePt t="80564" x="1670050" y="5480050"/>
          <p14:tracePt t="80581" x="1670050" y="5492750"/>
          <p14:tracePt t="80598" x="1682750" y="5511800"/>
          <p14:tracePt t="80614" x="1708150" y="5524500"/>
          <p14:tracePt t="80631" x="1797050" y="5556250"/>
          <p14:tracePt t="80648" x="1917700" y="5581650"/>
          <p14:tracePt t="80664" x="2076450" y="5594350"/>
          <p14:tracePt t="80667" x="2120900" y="5594350"/>
          <p14:tracePt t="80681" x="2216150" y="5607050"/>
          <p14:tracePt t="80699" x="2457450" y="5613400"/>
          <p14:tracePt t="80715" x="2628900" y="5613400"/>
          <p14:tracePt t="80731" x="2647950" y="5613400"/>
          <p14:tracePt t="80748" x="2724150" y="5600700"/>
          <p14:tracePt t="80764" x="2736850" y="5594350"/>
          <p14:tracePt t="80789" x="2736850" y="5588000"/>
          <p14:tracePt t="80797" x="2743200" y="5581650"/>
          <p14:tracePt t="80814" x="2743200" y="5575300"/>
          <p14:tracePt t="80831" x="2749550" y="5562600"/>
          <p14:tracePt t="80847" x="2755900" y="5543550"/>
          <p14:tracePt t="80864" x="2768600" y="5505450"/>
          <p14:tracePt t="80881" x="2781300" y="5480050"/>
          <p14:tracePt t="80897" x="2787650" y="5441950"/>
          <p14:tracePt t="80914" x="2794000" y="5403850"/>
          <p14:tracePt t="80916" x="2800350" y="5391150"/>
          <p14:tracePt t="80931" x="2806700" y="5378450"/>
          <p14:tracePt t="80947" x="2813050" y="5321300"/>
          <p14:tracePt t="80964" x="2819400" y="5302250"/>
          <p14:tracePt t="80981" x="2819400" y="5270500"/>
          <p14:tracePt t="80998" x="2819400" y="5226050"/>
          <p14:tracePt t="81014" x="2819400" y="5213350"/>
          <p14:tracePt t="81031" x="2819400" y="5207000"/>
          <p14:tracePt t="81047" x="2819400" y="5194300"/>
          <p14:tracePt t="81064" x="2819400" y="5187950"/>
          <p14:tracePt t="81081" x="2819400" y="5181600"/>
          <p14:tracePt t="81097" x="2819400" y="5168900"/>
          <p14:tracePt t="81114" x="2819400" y="5149850"/>
          <p14:tracePt t="81131" x="2819400" y="5143500"/>
          <p14:tracePt t="81147" x="2813050" y="5118100"/>
          <p14:tracePt t="81164" x="2813050" y="5105400"/>
          <p14:tracePt t="81181" x="2806700" y="5073650"/>
          <p14:tracePt t="81183" x="2800350" y="5054600"/>
          <p14:tracePt t="81198" x="2800350" y="5035550"/>
          <p14:tracePt t="81214" x="2794000" y="5003800"/>
          <p14:tracePt t="81231" x="2787650" y="4997450"/>
          <p14:tracePt t="81248" x="2787650" y="4991100"/>
          <p14:tracePt t="81425" x="2787650" y="4997450"/>
          <p14:tracePt t="81433" x="2787650" y="5003800"/>
          <p14:tracePt t="81449" x="2787650" y="5016500"/>
          <p14:tracePt t="81457" x="2787650" y="5029200"/>
          <p14:tracePt t="81465" x="2787650" y="5035550"/>
          <p14:tracePt t="81481" x="2794000" y="5060950"/>
          <p14:tracePt t="81498" x="2800350" y="5099050"/>
          <p14:tracePt t="81515" x="2806700" y="5124450"/>
          <p14:tracePt t="81531" x="2813050" y="5162550"/>
          <p14:tracePt t="81548" x="2819400" y="5200650"/>
          <p14:tracePt t="81564" x="2825750" y="5245100"/>
          <p14:tracePt t="81581" x="2838450" y="5283200"/>
          <p14:tracePt t="81598" x="2844800" y="5327650"/>
          <p14:tracePt t="81614" x="2851150" y="5353050"/>
          <p14:tracePt t="81631" x="2857500" y="5384800"/>
          <p14:tracePt t="81648" x="2863850" y="5410200"/>
          <p14:tracePt t="81665" x="2870200" y="5435600"/>
          <p14:tracePt t="81667" x="2876550" y="5454650"/>
          <p14:tracePt t="81681" x="2882900" y="5473700"/>
          <p14:tracePt t="81698" x="2901950" y="5530850"/>
          <p14:tracePt t="81714" x="2908300" y="5556250"/>
          <p14:tracePt t="81731" x="2914650" y="5581650"/>
          <p14:tracePt t="81748" x="2914650" y="5607050"/>
          <p14:tracePt t="81764" x="2921000" y="5626100"/>
          <p14:tracePt t="81781" x="2927350" y="5657850"/>
          <p14:tracePt t="81798" x="2933700" y="5683250"/>
          <p14:tracePt t="81814" x="2933700" y="5695950"/>
          <p14:tracePt t="81831" x="2933700" y="5721350"/>
          <p14:tracePt t="81848" x="2933700" y="5753100"/>
          <p14:tracePt t="81865" x="2933700" y="5791200"/>
          <p14:tracePt t="81881" x="2933700" y="5810250"/>
          <p14:tracePt t="81898" x="2933700" y="5854700"/>
          <p14:tracePt t="81915" x="2933700" y="5880100"/>
          <p14:tracePt t="81932" x="2933700" y="5905500"/>
          <p14:tracePt t="81949" x="2933700" y="5937250"/>
          <p14:tracePt t="81965" x="2927350" y="5956300"/>
          <p14:tracePt t="81981" x="2921000" y="6000750"/>
          <p14:tracePt t="81998" x="2921000" y="6019800"/>
          <p14:tracePt t="82015" x="2914650" y="6038850"/>
          <p14:tracePt t="82031" x="2908300" y="6064250"/>
          <p14:tracePt t="82048" x="2901950" y="6070600"/>
          <p14:tracePt t="82065" x="2901950" y="6076950"/>
          <p14:tracePt t="82081" x="2895600" y="6076950"/>
          <p14:tracePt t="82151" x="2895600" y="6070600"/>
          <p14:tracePt t="82159" x="2889250" y="6057900"/>
          <p14:tracePt t="82168" x="2889250" y="6038850"/>
          <p14:tracePt t="82183" x="2889250" y="6013450"/>
          <p14:tracePt t="82199" x="2876550" y="5943600"/>
          <p14:tracePt t="82215" x="2870200" y="5886450"/>
          <p14:tracePt t="82231" x="2863850" y="5816600"/>
          <p14:tracePt t="82248" x="2863850" y="5759450"/>
          <p14:tracePt t="82265" x="2857500" y="5702300"/>
          <p14:tracePt t="82281" x="2851150" y="5645150"/>
          <p14:tracePt t="82298" x="2851150" y="5600700"/>
          <p14:tracePt t="82315" x="2844800" y="5568950"/>
          <p14:tracePt t="82331" x="2838450" y="5524500"/>
          <p14:tracePt t="82348" x="2832100" y="5480050"/>
          <p14:tracePt t="82365" x="2825750" y="5435600"/>
          <p14:tracePt t="82381" x="2819400" y="5410200"/>
          <p14:tracePt t="82398" x="2806700" y="5365750"/>
          <p14:tracePt t="82401" x="2806700" y="5353050"/>
          <p14:tracePt t="82415" x="2806700" y="5334000"/>
          <p14:tracePt t="82432" x="2787650" y="5264150"/>
          <p14:tracePt t="82448" x="2787650" y="5245100"/>
          <p14:tracePt t="82450" x="2781300" y="5232400"/>
          <p14:tracePt t="82465" x="2774950" y="5187950"/>
          <p14:tracePt t="82482" x="2768600" y="5168900"/>
          <p14:tracePt t="82498" x="2755900" y="5130800"/>
          <p14:tracePt t="82515" x="2755900" y="5118100"/>
          <p14:tracePt t="82532" x="2749550" y="5099050"/>
          <p14:tracePt t="82548" x="2743200" y="5073650"/>
          <p14:tracePt t="82565" x="2736850" y="5035550"/>
          <p14:tracePt t="82582" x="2736850" y="5003800"/>
          <p14:tracePt t="82585" x="2736850" y="4997450"/>
          <p14:tracePt t="82598" x="2730500" y="4984750"/>
          <p14:tracePt t="82615" x="2730500" y="4972050"/>
          <p14:tracePt t="82618" x="2724150" y="4965700"/>
          <p14:tracePt t="82633" x="2724150" y="4959350"/>
          <p14:tracePt t="82648" x="2724150" y="4953000"/>
          <p14:tracePt t="82788" x="2724150" y="4959350"/>
          <p14:tracePt t="82796" x="2724150" y="4978400"/>
          <p14:tracePt t="82804" x="2724150" y="4997450"/>
          <p14:tracePt t="82815" x="2717800" y="5016500"/>
          <p14:tracePt t="82832" x="2717800" y="5054600"/>
          <p14:tracePt t="82835" x="2717800" y="5092700"/>
          <p14:tracePt t="82848" x="2717800" y="5118100"/>
          <p14:tracePt t="82865" x="2717800" y="5162550"/>
          <p14:tracePt t="82868" x="2717800" y="5194300"/>
          <p14:tracePt t="82883" x="2717800" y="5245100"/>
          <p14:tracePt t="82899" x="2717800" y="5295900"/>
          <p14:tracePt t="82915" x="2717800" y="5321300"/>
          <p14:tracePt t="82932" x="2717800" y="5359400"/>
          <p14:tracePt t="82950" x="2717800" y="5365750"/>
          <p14:tracePt t="82965" x="2717800" y="5372100"/>
          <p14:tracePt t="82982" x="2717800" y="5384800"/>
          <p14:tracePt t="82998" x="2717800" y="5391150"/>
          <p14:tracePt t="83015" x="2717800" y="5410200"/>
          <p14:tracePt t="83032" x="2717800" y="5429250"/>
          <p14:tracePt t="83049" x="2717800" y="5454650"/>
          <p14:tracePt t="83065" x="2717800" y="5461000"/>
          <p14:tracePt t="83082" x="2717800" y="5473700"/>
          <p14:tracePt t="83085" x="2717800" y="5480050"/>
          <p14:tracePt t="83098" x="2717800" y="5486400"/>
          <p14:tracePt t="83117" x="2711450" y="5505450"/>
          <p14:tracePt t="83132" x="2711450" y="5511800"/>
          <p14:tracePt t="88412" x="2711450" y="5505450"/>
          <p14:tracePt t="88421" x="2711450" y="5473700"/>
          <p14:tracePt t="88428" x="2717800" y="5397500"/>
          <p14:tracePt t="88436" x="2724150" y="5321300"/>
          <p14:tracePt t="88451" x="2749550" y="5194300"/>
          <p14:tracePt t="88467" x="2781300" y="5080000"/>
          <p14:tracePt t="88484" x="2844800" y="4946650"/>
          <p14:tracePt t="88501" x="2921000" y="4819650"/>
          <p14:tracePt t="88517" x="2984500" y="4743450"/>
          <p14:tracePt t="88534" x="3035300" y="4686300"/>
          <p14:tracePt t="88551" x="3067050" y="4641850"/>
          <p14:tracePt t="88567" x="3092450" y="4603750"/>
          <p14:tracePt t="88584" x="3117850" y="4572000"/>
          <p14:tracePt t="88601" x="3155950" y="4540250"/>
          <p14:tracePt t="88617" x="3187700" y="4508500"/>
          <p14:tracePt t="88634" x="3219450" y="4489450"/>
          <p14:tracePt t="88637" x="3238500" y="4483100"/>
          <p14:tracePt t="88651" x="3251200" y="4470400"/>
          <p14:tracePt t="88667" x="3263900" y="4464050"/>
          <p14:tracePt t="88757" x="3263900" y="4470400"/>
          <p14:tracePt t="88765" x="3270250" y="4502150"/>
          <p14:tracePt t="88773" x="3276600" y="4546600"/>
          <p14:tracePt t="88784" x="3276600" y="4591050"/>
          <p14:tracePt t="88800" x="3295650" y="4699000"/>
          <p14:tracePt t="88817" x="3302000" y="4838700"/>
          <p14:tracePt t="88834" x="3302000" y="4953000"/>
          <p14:tracePt t="88850" x="3295650" y="5060950"/>
          <p14:tracePt t="88867" x="3276600" y="5168900"/>
          <p14:tracePt t="88884" x="3257550" y="5264150"/>
          <p14:tracePt t="88900" x="3238500" y="5314950"/>
          <p14:tracePt t="88903" x="3232150" y="5334000"/>
          <p14:tracePt t="88917" x="3219450" y="5365750"/>
          <p14:tracePt t="88934" x="3175000" y="5416550"/>
          <p14:tracePt t="88951" x="3136900" y="5441950"/>
          <p14:tracePt t="88967" x="3105150" y="5461000"/>
          <p14:tracePt t="88984" x="3041650" y="5486400"/>
          <p14:tracePt t="89001" x="2984500" y="5505450"/>
          <p14:tracePt t="89017" x="2901950" y="5518150"/>
          <p14:tracePt t="89034" x="2851150" y="5524500"/>
          <p14:tracePt t="89051" x="2825750" y="5524500"/>
          <p14:tracePt t="89067" x="2819400" y="5524500"/>
          <p14:tracePt t="94929" x="2819400" y="5492750"/>
          <p14:tracePt t="94938" x="2819400" y="5467350"/>
          <p14:tracePt t="94945" x="2819400" y="5441950"/>
          <p14:tracePt t="94961" x="2819400" y="5422900"/>
          <p14:tracePt t="94970" x="2819400" y="5378450"/>
          <p14:tracePt t="94986" x="2819400" y="5346700"/>
          <p14:tracePt t="95003" x="2819400" y="5302250"/>
          <p14:tracePt t="95020" x="2825750" y="5283200"/>
          <p14:tracePt t="95036" x="2832100" y="5213350"/>
          <p14:tracePt t="95053" x="2838450" y="5187950"/>
          <p14:tracePt t="95070" x="2844800" y="5156200"/>
          <p14:tracePt t="95086" x="2851150" y="5137150"/>
          <p14:tracePt t="95103" x="2851150" y="5118100"/>
          <p14:tracePt t="95120" x="2908300" y="4908550"/>
          <p14:tracePt t="95136" x="2952750" y="4800600"/>
          <p14:tracePt t="95138" x="2965450" y="4730750"/>
          <p14:tracePt t="95153" x="2990850" y="4673600"/>
          <p14:tracePt t="95170" x="3028950" y="4546600"/>
          <p14:tracePt t="95186" x="3041650" y="4514850"/>
          <p14:tracePt t="95203" x="3048000" y="4495800"/>
          <p14:tracePt t="95220" x="3067050" y="4451350"/>
          <p14:tracePt t="95236" x="3079750" y="4400550"/>
          <p14:tracePt t="95253" x="3098800" y="4343400"/>
          <p14:tracePt t="95269" x="3111500" y="4279900"/>
          <p14:tracePt t="95286" x="3124200" y="4229100"/>
          <p14:tracePt t="95303" x="3136900" y="4197350"/>
          <p14:tracePt t="95320" x="3143250" y="4171950"/>
          <p14:tracePt t="95337" x="3143250" y="4165600"/>
          <p14:tracePt t="95353" x="3143250" y="4152900"/>
          <p14:tracePt t="100708" x="3149600" y="4146550"/>
          <p14:tracePt t="100716" x="3187700" y="4108450"/>
          <p14:tracePt t="100724" x="3251200" y="4019550"/>
          <p14:tracePt t="100739" x="3416300" y="3714750"/>
          <p14:tracePt t="100755" x="3562350" y="3124200"/>
          <p14:tracePt t="100772" x="3575050" y="2324100"/>
          <p14:tracePt t="100788" x="3441700" y="1689100"/>
          <p14:tracePt t="100805" x="3308350" y="1193800"/>
          <p14:tracePt t="100822" x="3219450" y="749300"/>
          <p14:tracePt t="100838" x="3219450" y="463550"/>
          <p14:tracePt t="100855" x="3257550" y="292100"/>
          <p14:tracePt t="100872" x="3308350" y="127000"/>
          <p14:tracePt t="100888" x="3340100" y="12700"/>
          <p14:tracePt t="100891" x="3371850" y="0"/>
          <p14:tracePt t="100905" x="3397250" y="0"/>
          <p14:tracePt t="100922" x="3473450" y="0"/>
          <p14:tracePt t="100939" x="3575050" y="0"/>
          <p14:tracePt t="100941" x="3644900" y="0"/>
          <p14:tracePt t="100958" x="3854450" y="0"/>
          <p14:tracePt t="100973" x="4140200" y="0"/>
          <p14:tracePt t="100988" x="4375150" y="0"/>
          <p14:tracePt t="101005" x="4648200" y="0"/>
          <p14:tracePt t="101022" x="4902200" y="0"/>
          <p14:tracePt t="101038" x="5207000" y="0"/>
          <p14:tracePt t="101055" x="5537200" y="0"/>
          <p14:tracePt t="101072" x="5930900" y="0"/>
          <p14:tracePt t="101088" x="6223000" y="0"/>
          <p14:tracePt t="101105" x="6661150" y="44450"/>
          <p14:tracePt t="101122" x="7188200" y="139700"/>
          <p14:tracePt t="101138" x="7531100" y="203200"/>
          <p14:tracePt t="101142" x="7785100" y="266700"/>
          <p14:tracePt t="101155" x="8058150" y="323850"/>
          <p14:tracePt t="101172" x="8813800" y="539750"/>
          <p14:tracePt t="101189" x="9036050" y="615950"/>
          <p14:tracePt t="101431" x="9112250" y="2584450"/>
          <p14:tracePt t="101439" x="9004300" y="2654300"/>
          <p14:tracePt t="101447" x="8966200" y="2673350"/>
          <p14:tracePt t="101455" x="8870950" y="2724150"/>
          <p14:tracePt t="101472" x="8699500" y="2800350"/>
          <p14:tracePt t="101489" x="8610600" y="2832100"/>
          <p14:tracePt t="101506" x="8534400" y="2851150"/>
          <p14:tracePt t="101522" x="8483600" y="2857500"/>
          <p14:tracePt t="101539" x="8426450" y="2870200"/>
          <p14:tracePt t="101556" x="8350250" y="2889250"/>
          <p14:tracePt t="101572" x="8229600" y="2940050"/>
          <p14:tracePt t="101589" x="8077200" y="3009900"/>
          <p14:tracePt t="101606" x="7912100" y="3079750"/>
          <p14:tracePt t="101608" x="7861300" y="3098800"/>
          <p14:tracePt t="101622" x="7721600" y="3155950"/>
          <p14:tracePt t="101639" x="7473950" y="3270250"/>
          <p14:tracePt t="101641" x="7410450" y="3302000"/>
          <p14:tracePt t="101657" x="7137400" y="3429000"/>
          <p14:tracePt t="101673" x="6985000" y="3498850"/>
          <p14:tracePt t="101689" x="6731000" y="3600450"/>
          <p14:tracePt t="101706" x="6553200" y="3663950"/>
          <p14:tracePt t="101722" x="6451600" y="3695700"/>
          <p14:tracePt t="101739" x="6381750" y="3708400"/>
          <p14:tracePt t="101756" x="6337300" y="3721100"/>
          <p14:tracePt t="101772" x="6318250" y="3727450"/>
          <p14:tracePt t="101789" x="6311900" y="3727450"/>
          <p14:tracePt t="107870" x="6305550" y="3727450"/>
          <p14:tracePt t="107878" x="6299200" y="3740150"/>
          <p14:tracePt t="107886" x="6280150" y="3752850"/>
          <p14:tracePt t="107894" x="6273800" y="3765550"/>
          <p14:tracePt t="107908" x="6254750" y="3771900"/>
          <p14:tracePt t="107924" x="6184900" y="3803650"/>
          <p14:tracePt t="107926" x="6127750" y="3822700"/>
          <p14:tracePt t="107941" x="6070600" y="3835400"/>
          <p14:tracePt t="107958" x="5905500" y="3867150"/>
          <p14:tracePt t="107975" x="5797550" y="3873500"/>
          <p14:tracePt t="107991" x="5676900" y="3892550"/>
          <p14:tracePt t="108008" x="5581650" y="3898900"/>
          <p14:tracePt t="108025" x="5467350" y="3898900"/>
          <p14:tracePt t="108041" x="5314950" y="3898900"/>
          <p14:tracePt t="108058" x="5187950" y="3898900"/>
          <p14:tracePt t="108075" x="5029200" y="3873500"/>
          <p14:tracePt t="108091" x="4864100" y="3848100"/>
          <p14:tracePt t="108108" x="4718050" y="3822700"/>
          <p14:tracePt t="108125" x="4591050" y="3790950"/>
          <p14:tracePt t="108141" x="4483100" y="3746500"/>
          <p14:tracePt t="108158" x="4413250" y="3721100"/>
          <p14:tracePt t="108175" x="4318000" y="3663950"/>
          <p14:tracePt t="108178" x="4292600" y="3657600"/>
          <p14:tracePt t="108191" x="4248150" y="3638550"/>
          <p14:tracePt t="108209" x="4152900" y="3594100"/>
          <p14:tracePt t="108225" x="4108450" y="3575050"/>
          <p14:tracePt t="108242" x="4083050" y="3556000"/>
          <p14:tracePt t="108258" x="4051300" y="3543300"/>
          <p14:tracePt t="108275" x="4006850" y="3524250"/>
          <p14:tracePt t="108292" x="3962400" y="3505200"/>
          <p14:tracePt t="108308" x="3924300" y="3486150"/>
          <p14:tracePt t="108325" x="3898900" y="3473450"/>
          <p14:tracePt t="108341" x="3892550" y="3467100"/>
          <p14:tracePt t="108358" x="3886200" y="3467100"/>
          <p14:tracePt t="108440" x="3886200" y="3460750"/>
          <p14:tracePt t="108448" x="3886200" y="3448050"/>
          <p14:tracePt t="108458" x="3886200" y="3429000"/>
          <p14:tracePt t="108475" x="3898900" y="3378200"/>
          <p14:tracePt t="108492" x="3924300" y="3321050"/>
          <p14:tracePt t="108494" x="3943350" y="3276600"/>
          <p14:tracePt t="108508" x="3975100" y="3232150"/>
          <p14:tracePt t="108525" x="4032250" y="3155950"/>
          <p14:tracePt t="108528" x="4038600" y="3143250"/>
          <p14:tracePt t="108542" x="4095750" y="3079750"/>
          <p14:tracePt t="108558" x="4127500" y="3048000"/>
          <p14:tracePt t="108575" x="4159250" y="3028950"/>
          <p14:tracePt t="108592" x="4178300" y="2997200"/>
          <p14:tracePt t="108608" x="4210050" y="2971800"/>
          <p14:tracePt t="108625" x="4248150" y="2946400"/>
          <p14:tracePt t="108642" x="4279900" y="2927350"/>
          <p14:tracePt t="108658" x="4305300" y="2908300"/>
          <p14:tracePt t="108675" x="4343400" y="2889250"/>
          <p14:tracePt t="108691" x="4381500" y="2870200"/>
          <p14:tracePt t="108708" x="4400550" y="2863850"/>
          <p14:tracePt t="108725" x="4438650" y="2851150"/>
          <p14:tracePt t="108741" x="4464050" y="2851150"/>
          <p14:tracePt t="108745" x="4470400" y="2851150"/>
          <p14:tracePt t="108758" x="4483100" y="2851150"/>
          <p14:tracePt t="108775" x="4508500" y="2844800"/>
          <p14:tracePt t="108777" x="4521200" y="2844800"/>
          <p14:tracePt t="108792" x="4546600" y="2844800"/>
          <p14:tracePt t="108808" x="4559300" y="2844800"/>
          <p14:tracePt t="108825" x="4572000" y="2844800"/>
          <p14:tracePt t="108841" x="4597400" y="2844800"/>
          <p14:tracePt t="108858" x="4610100" y="2844800"/>
          <p14:tracePt t="108875" x="4622800" y="2844800"/>
          <p14:tracePt t="108892" x="4648200" y="2851150"/>
          <p14:tracePt t="108908" x="4654550" y="2857500"/>
          <p14:tracePt t="108925" x="4660900" y="2863850"/>
          <p14:tracePt t="108941" x="4679950" y="2863850"/>
          <p14:tracePt t="108958" x="4692650" y="2876550"/>
          <p14:tracePt t="108975" x="4705350" y="2882900"/>
          <p14:tracePt t="108992" x="4724400" y="2895600"/>
          <p14:tracePt t="109009" x="4743450" y="2901950"/>
          <p14:tracePt t="109011" x="4756150" y="2914650"/>
          <p14:tracePt t="109025" x="4768850" y="2921000"/>
          <p14:tracePt t="109043" x="4813300" y="2952750"/>
          <p14:tracePt t="109058" x="4851400" y="2978150"/>
          <p14:tracePt t="109075" x="4914900" y="3003550"/>
          <p14:tracePt t="109092" x="4997450" y="3041650"/>
          <p14:tracePt t="109108" x="5080000" y="3067050"/>
          <p14:tracePt t="109125" x="5149850" y="3098800"/>
          <p14:tracePt t="109142" x="5238750" y="3130550"/>
          <p14:tracePt t="109158" x="5334000" y="3155950"/>
          <p14:tracePt t="109175" x="5518150" y="3225800"/>
          <p14:tracePt t="109192" x="5619750" y="3257550"/>
          <p14:tracePt t="109208" x="5734050" y="3289300"/>
          <p14:tracePt t="109225" x="5867400" y="3327400"/>
          <p14:tracePt t="109242" x="6000750" y="3365500"/>
          <p14:tracePt t="109258" x="6140450" y="3409950"/>
          <p14:tracePt t="109261" x="6210300" y="3435350"/>
          <p14:tracePt t="109276" x="6438900" y="3536950"/>
          <p14:tracePt t="109292" x="6572250" y="3587750"/>
          <p14:tracePt t="109308" x="6686550" y="3644900"/>
          <p14:tracePt t="109325" x="6813550" y="3695700"/>
          <p14:tracePt t="109342" x="6915150" y="3746500"/>
          <p14:tracePt t="109359" x="7016750" y="3803650"/>
          <p14:tracePt t="109375" x="7092950" y="3860800"/>
          <p14:tracePt t="109392" x="7137400" y="3879850"/>
          <p14:tracePt t="109409" x="7239000" y="3949700"/>
          <p14:tracePt t="109425" x="7302500" y="3994150"/>
          <p14:tracePt t="109442" x="7410450" y="4095750"/>
          <p14:tracePt t="109458" x="7467600" y="4159250"/>
          <p14:tracePt t="109461" x="7499350" y="4210050"/>
          <p14:tracePt t="109475" x="7531100" y="4248150"/>
          <p14:tracePt t="109492" x="7658100" y="4438650"/>
          <p14:tracePt t="109509" x="7747000" y="4603750"/>
          <p14:tracePt t="109511" x="7778750" y="4648200"/>
          <p14:tracePt t="109527" x="7861300" y="4787900"/>
          <p14:tracePt t="109542" x="7937500" y="4921250"/>
          <p14:tracePt t="109559" x="8013700" y="5086350"/>
          <p14:tracePt t="109575" x="8051800" y="5181600"/>
          <p14:tracePt t="109592" x="8096250" y="5346700"/>
          <p14:tracePt t="109609" x="8121650" y="5486400"/>
          <p14:tracePt t="109625" x="8121650" y="5562600"/>
          <p14:tracePt t="109642" x="8121650" y="5607050"/>
          <p14:tracePt t="109659" x="8083550" y="5683250"/>
          <p14:tracePt t="109675" x="8001000" y="5778500"/>
          <p14:tracePt t="109692" x="7874000" y="5880100"/>
          <p14:tracePt t="109695" x="7791450" y="5937250"/>
          <p14:tracePt t="109709" x="7696200" y="5981700"/>
          <p14:tracePt t="109727" x="7442200" y="6057900"/>
          <p14:tracePt t="109743" x="7258050" y="6083300"/>
          <p14:tracePt t="109759" x="6991350" y="6102350"/>
          <p14:tracePt t="109775" x="6807200" y="6102350"/>
          <p14:tracePt t="109793" x="6610350" y="6102350"/>
          <p14:tracePt t="109809" x="6413500" y="6089650"/>
          <p14:tracePt t="109825" x="6235700" y="6064250"/>
          <p14:tracePt t="109842" x="6057900" y="6019800"/>
          <p14:tracePt t="109859" x="5937250" y="5969000"/>
          <p14:tracePt t="109875" x="5829300" y="5892800"/>
          <p14:tracePt t="109892" x="5778500" y="5822950"/>
          <p14:tracePt t="109909" x="5740400" y="5740400"/>
          <p14:tracePt t="109925" x="5695950" y="5607050"/>
          <p14:tracePt t="109942" x="5645150" y="5422900"/>
          <p14:tracePt t="109958" x="5626100" y="5219700"/>
          <p14:tracePt t="109961" x="5626100" y="5124450"/>
          <p14:tracePt t="109975" x="5626100" y="5029200"/>
          <p14:tracePt t="109992" x="5676900" y="4724400"/>
          <p14:tracePt t="110008" x="5746750" y="4502150"/>
          <p14:tracePt t="110025" x="5854700" y="4254500"/>
          <p14:tracePt t="110042" x="5930900" y="4089400"/>
          <p14:tracePt t="110058" x="6019800" y="3943350"/>
          <p14:tracePt t="110075" x="6140450" y="3771900"/>
          <p14:tracePt t="110092" x="6223000" y="3670300"/>
          <p14:tracePt t="110108" x="6273800" y="3619500"/>
          <p14:tracePt t="110125" x="6330950" y="3562350"/>
          <p14:tracePt t="110142" x="6381750" y="3530600"/>
          <p14:tracePt t="110158" x="6419850" y="3511550"/>
          <p14:tracePt t="110175" x="6477000" y="3492500"/>
          <p14:tracePt t="110192" x="6534150" y="3473450"/>
          <p14:tracePt t="110209" x="6604000" y="3454400"/>
          <p14:tracePt t="110210" x="6667500" y="3448050"/>
          <p14:tracePt t="110227" x="6775450" y="3441700"/>
          <p14:tracePt t="110242" x="6902450" y="3441700"/>
          <p14:tracePt t="110259" x="7061200" y="3460750"/>
          <p14:tracePt t="110276" x="7245350" y="3511550"/>
          <p14:tracePt t="110292" x="7461250" y="3600450"/>
          <p14:tracePt t="110309" x="7581900" y="3657600"/>
          <p14:tracePt t="110325" x="7804150" y="3778250"/>
          <p14:tracePt t="110342" x="8007350" y="3911600"/>
          <p14:tracePt t="110359" x="8178800" y="4070350"/>
          <p14:tracePt t="110375" x="8261350" y="4197350"/>
          <p14:tracePt t="110392" x="8324850" y="4337050"/>
          <p14:tracePt t="110409" x="8369300" y="4489450"/>
          <p14:tracePt t="110426" x="8407400" y="4673600"/>
          <p14:tracePt t="110429" x="8413750" y="4762500"/>
          <p14:tracePt t="110442" x="8413750" y="4851400"/>
          <p14:tracePt t="110459" x="8413750" y="5041900"/>
          <p14:tracePt t="110461" x="8413750" y="5086350"/>
          <p14:tracePt t="110477" x="8375650" y="5257800"/>
          <p14:tracePt t="110492" x="8280400" y="5435600"/>
          <p14:tracePt t="110509" x="8134350" y="5613400"/>
          <p14:tracePt t="110525" x="8013700" y="5740400"/>
          <p14:tracePt t="110542" x="7880350" y="5854700"/>
          <p14:tracePt t="110559" x="7708900" y="5949950"/>
          <p14:tracePt t="110576" x="7486650" y="6038850"/>
          <p14:tracePt t="110592" x="7213600" y="6096000"/>
          <p14:tracePt t="110609" x="6851650" y="6134100"/>
          <p14:tracePt t="110626" x="6635750" y="6140450"/>
          <p14:tracePt t="110642" x="6337300" y="6115050"/>
          <p14:tracePt t="110660" x="6127750" y="6064250"/>
          <p14:tracePt t="110663" x="6000750" y="6026150"/>
          <p14:tracePt t="110676" x="5949950" y="6000750"/>
          <p14:tracePt t="110692" x="5759450" y="5905500"/>
          <p14:tracePt t="110695" x="5626100" y="5810250"/>
          <p14:tracePt t="110709" x="5499100" y="5727700"/>
          <p14:tracePt t="110727" x="5346700" y="5575300"/>
          <p14:tracePt t="110742" x="5289550" y="5461000"/>
          <p14:tracePt t="110759" x="5276850" y="5353050"/>
          <p14:tracePt t="110776" x="5276850" y="5130800"/>
          <p14:tracePt t="110793" x="5302250" y="4940300"/>
          <p14:tracePt t="110809" x="5340350" y="4730750"/>
          <p14:tracePt t="110826" x="5372100" y="4597400"/>
          <p14:tracePt t="110842" x="5422900" y="4425950"/>
          <p14:tracePt t="110859" x="5511800" y="4279900"/>
          <p14:tracePt t="110876" x="5588000" y="4178300"/>
          <p14:tracePt t="110892" x="5708650" y="4076700"/>
          <p14:tracePt t="110909" x="5892800" y="3943350"/>
          <p14:tracePt t="110926" x="6045200" y="3841750"/>
          <p14:tracePt t="110942" x="6191250" y="3771900"/>
          <p14:tracePt t="110959" x="6324600" y="3733800"/>
          <p14:tracePt t="110961" x="6362700" y="3727450"/>
          <p14:tracePt t="110976" x="6477000" y="3727450"/>
          <p14:tracePt t="110992" x="6578600" y="3727450"/>
          <p14:tracePt t="111009" x="6661150" y="3759200"/>
          <p14:tracePt t="111026" x="6743700" y="3803650"/>
          <p14:tracePt t="111042" x="6813550" y="3835400"/>
          <p14:tracePt t="111059" x="6838950" y="3860800"/>
          <p14:tracePt t="111076" x="6877050" y="3886200"/>
          <p14:tracePt t="111092" x="6896100" y="3898900"/>
          <p14:tracePt t="114684" x="6902450" y="3911600"/>
          <p14:tracePt t="114691" x="6908800" y="3930650"/>
          <p14:tracePt t="114700" x="6915150" y="3949700"/>
          <p14:tracePt t="114711" x="6921500" y="3975100"/>
          <p14:tracePt t="114727" x="6953250" y="4070350"/>
          <p14:tracePt t="114744" x="6978650" y="4159250"/>
          <p14:tracePt t="114760" x="7016750" y="4235450"/>
          <p14:tracePt t="114763" x="7029450" y="4260850"/>
          <p14:tracePt t="114777" x="7048500" y="4292600"/>
          <p14:tracePt t="114794" x="7080250" y="4362450"/>
          <p14:tracePt t="114810" x="7105650" y="4425950"/>
          <p14:tracePt t="114827" x="7137400" y="4489450"/>
          <p14:tracePt t="114844" x="7175500" y="4559300"/>
          <p14:tracePt t="114860" x="7213600" y="4635500"/>
          <p14:tracePt t="114877" x="7232650" y="4679950"/>
          <p14:tracePt t="114894" x="7245350" y="4705350"/>
          <p14:tracePt t="114910" x="7264400" y="4730750"/>
          <p14:tracePt t="114927" x="7283450" y="4749800"/>
          <p14:tracePt t="114944" x="7289800" y="4768850"/>
          <p14:tracePt t="114960" x="7302500" y="4787900"/>
          <p14:tracePt t="114977" x="7308850" y="4800600"/>
          <p14:tracePt t="114994" x="7315200" y="4819650"/>
          <p14:tracePt t="115010" x="7321550" y="4826000"/>
          <p14:tracePt t="115072" x="7327900" y="4826000"/>
          <p14:tracePt t="115086" x="7327900" y="4832350"/>
          <p14:tracePt t="115136" x="7334250" y="4832350"/>
          <p14:tracePt t="115160" x="7334250" y="4838700"/>
          <p14:tracePt t="115167" x="7340600" y="4838700"/>
          <p14:tracePt t="115224" x="7346950" y="4838700"/>
          <p14:tracePt t="115252" x="7353300" y="4838700"/>
          <p14:tracePt t="116904" x="7353300" y="4851400"/>
          <p14:tracePt t="116911" x="7353300" y="4857750"/>
          <p14:tracePt t="116920" x="7353300" y="4908550"/>
          <p14:tracePt t="116928" x="7334250" y="4953000"/>
          <p14:tracePt t="116945" x="7321550" y="5060950"/>
          <p14:tracePt t="116961" x="7302500" y="5175250"/>
          <p14:tracePt t="116978" x="7289800" y="5270500"/>
          <p14:tracePt t="116994" x="7289800" y="5365750"/>
          <p14:tracePt t="117011" x="7289800" y="5441950"/>
          <p14:tracePt t="117028" x="7289800" y="5499100"/>
          <p14:tracePt t="117044" x="7289800" y="5537200"/>
          <p14:tracePt t="117047" x="7296150" y="5549900"/>
          <p14:tracePt t="117061" x="7296150" y="5556250"/>
          <p14:tracePt t="117078" x="7296150" y="5562600"/>
          <p14:tracePt t="117138" x="7302500" y="5562600"/>
          <p14:tracePt t="117146" x="7302500" y="5556250"/>
          <p14:tracePt t="117153" x="7302500" y="5518150"/>
          <p14:tracePt t="117162" x="7308850" y="5473700"/>
          <p14:tracePt t="117178" x="7315200" y="5384800"/>
          <p14:tracePt t="117195" x="7321550" y="5308600"/>
          <p14:tracePt t="117212" x="7340600" y="5238750"/>
          <p14:tracePt t="117228" x="7353300" y="5187950"/>
          <p14:tracePt t="117245" x="7366000" y="5149850"/>
          <p14:tracePt t="117262" x="7372350" y="5137150"/>
          <p14:tracePt t="117265" x="7378700" y="5130800"/>
          <p14:tracePt t="117278" x="7378700" y="5124450"/>
          <p14:tracePt t="117295" x="7385050" y="5118100"/>
          <p14:tracePt t="117297" x="7385050" y="5111750"/>
          <p14:tracePt t="117314" x="7391400" y="5105400"/>
          <p14:tracePt t="117329" x="7397750" y="5092700"/>
          <p14:tracePt t="117345" x="7404100" y="5067300"/>
          <p14:tracePt t="117364" x="7410450" y="5054600"/>
          <p14:tracePt t="117378" x="7416800" y="5041900"/>
          <p14:tracePt t="117395" x="7423150" y="5029200"/>
          <p14:tracePt t="117412" x="7423150" y="5010150"/>
          <p14:tracePt t="117428" x="7429500" y="4984750"/>
          <p14:tracePt t="117445" x="7435850" y="4959350"/>
          <p14:tracePt t="117462" x="7442200" y="4921250"/>
          <p14:tracePt t="117478" x="7448550" y="4895850"/>
          <p14:tracePt t="117495" x="7448550" y="4864100"/>
          <p14:tracePt t="117512" x="7454900" y="4845050"/>
          <p14:tracePt t="117515" x="7454900" y="4838700"/>
          <p14:tracePt t="117528" x="7454900" y="4832350"/>
          <p14:tracePt t="117545" x="7454900" y="4819650"/>
          <p14:tracePt t="117548" x="7454900" y="4806950"/>
          <p14:tracePt t="117563" x="7454900" y="4800600"/>
          <p14:tracePt t="117578" x="7454900" y="4781550"/>
          <p14:tracePt t="117595" x="7454900" y="4768850"/>
          <p14:tracePt t="117612" x="7454900" y="4762500"/>
          <p14:tracePt t="117628" x="7454900" y="4749800"/>
          <p14:tracePt t="117645" x="7454900" y="4743450"/>
          <p14:tracePt t="117661" x="7454900" y="4730750"/>
          <p14:tracePt t="117678" x="7454900" y="4724400"/>
          <p14:tracePt t="117695" x="7454900" y="4718050"/>
          <p14:tracePt t="117712" x="7448550" y="4718050"/>
          <p14:tracePt t="127470" x="7448550" y="4711700"/>
          <p14:tracePt t="127485" x="7448550" y="4686300"/>
          <p14:tracePt t="127493" x="7448550" y="4667250"/>
          <p14:tracePt t="127501" x="7442200" y="4635500"/>
          <p14:tracePt t="127517" x="7429500" y="4572000"/>
          <p14:tracePt t="127533" x="7416800" y="4502150"/>
          <p14:tracePt t="127549" x="7397750" y="4432300"/>
          <p14:tracePt t="127566" x="7378700" y="4394200"/>
          <p14:tracePt t="127582" x="7372350" y="4362450"/>
          <p14:tracePt t="127599" x="7366000" y="4349750"/>
          <p14:tracePt t="127615" x="7359650" y="4337050"/>
          <p14:tracePt t="127632" x="7353300" y="4318000"/>
          <p14:tracePt t="127649" x="7353300" y="4286250"/>
          <p14:tracePt t="127665" x="7346950" y="4254500"/>
          <p14:tracePt t="127682" x="7346950" y="4203700"/>
          <p14:tracePt t="127699" x="7346950" y="4159250"/>
          <p14:tracePt t="127715" x="7346950" y="4127500"/>
          <p14:tracePt t="127732" x="7346950" y="4064000"/>
          <p14:tracePt t="127748" x="7366000" y="3994150"/>
          <p14:tracePt t="127750" x="7378700" y="3956050"/>
          <p14:tracePt t="127766" x="7385050" y="3930650"/>
          <p14:tracePt t="127782" x="7397750" y="3905250"/>
          <p14:tracePt t="127798" x="7397750" y="3898900"/>
          <p14:tracePt t="127815" x="7397750" y="3892550"/>
          <p14:tracePt t="127832" x="7404100" y="3892550"/>
          <p14:tracePt t="127849" x="7410450" y="3886200"/>
          <p14:tracePt t="127865" x="7416800" y="3879850"/>
          <p14:tracePt t="127882" x="7429500" y="3873500"/>
          <p14:tracePt t="127898" x="7442200" y="3860800"/>
          <p14:tracePt t="127915" x="7454900" y="3848100"/>
          <p14:tracePt t="127932" x="7473950" y="3848100"/>
          <p14:tracePt t="127948" x="7512050" y="3835400"/>
          <p14:tracePt t="127966" x="7556500" y="3822700"/>
          <p14:tracePt t="127982" x="7581900" y="3816350"/>
          <p14:tracePt t="127999" x="7620000" y="3810000"/>
          <p14:tracePt t="128016" x="7639050" y="3810000"/>
          <p14:tracePt t="128032" x="7670800" y="3810000"/>
          <p14:tracePt t="128049" x="7696200" y="3810000"/>
          <p14:tracePt t="128066" x="7721600" y="3810000"/>
          <p14:tracePt t="128082" x="7740650" y="3810000"/>
          <p14:tracePt t="128099" x="7759700" y="3810000"/>
          <p14:tracePt t="128116" x="7797800" y="3822700"/>
          <p14:tracePt t="128132" x="7823200" y="3829050"/>
          <p14:tracePt t="128149" x="7848600" y="3835400"/>
          <p14:tracePt t="128165" x="7886700" y="3854450"/>
          <p14:tracePt t="128182" x="7905750" y="3854450"/>
          <p14:tracePt t="128184" x="7912100" y="3860800"/>
          <p14:tracePt t="128199" x="7924800" y="3867150"/>
          <p14:tracePt t="128217" x="7956550" y="3879850"/>
          <p14:tracePt t="128233" x="7981950" y="3886200"/>
          <p14:tracePt t="128249" x="8013700" y="3892550"/>
          <p14:tracePt t="128266" x="8064500" y="3911600"/>
          <p14:tracePt t="128282" x="8089900" y="3924300"/>
          <p14:tracePt t="128299" x="8121650" y="3937000"/>
          <p14:tracePt t="128316" x="8140700" y="3943350"/>
          <p14:tracePt t="128333" x="8147050" y="3949700"/>
          <p14:tracePt t="128349" x="8166100" y="3962400"/>
          <p14:tracePt t="128366" x="8172450" y="3962400"/>
          <p14:tracePt t="128382" x="8191500" y="3981450"/>
          <p14:tracePt t="128399" x="8204200" y="3987800"/>
          <p14:tracePt t="128416" x="8216900" y="4006850"/>
          <p14:tracePt t="128433" x="8242300" y="4025900"/>
          <p14:tracePt t="128435" x="8248650" y="4038600"/>
          <p14:tracePt t="128449" x="8255000" y="4051300"/>
          <p14:tracePt t="128466" x="8299450" y="4089400"/>
          <p14:tracePt t="128483" x="8312150" y="4102100"/>
          <p14:tracePt t="128499" x="8343900" y="4127500"/>
          <p14:tracePt t="128515" x="8369300" y="4146550"/>
          <p14:tracePt t="128533" x="8388350" y="4165600"/>
          <p14:tracePt t="128549" x="8401050" y="4178300"/>
          <p14:tracePt t="128566" x="8401050" y="4184650"/>
          <p14:tracePt t="128583" x="8420100" y="4210050"/>
          <p14:tracePt t="128599" x="8445500" y="4248150"/>
          <p14:tracePt t="128616" x="8464550" y="4273550"/>
          <p14:tracePt t="128633" x="8470900" y="4292600"/>
          <p14:tracePt t="128649" x="8489950" y="4324350"/>
          <p14:tracePt t="128653" x="8496300" y="4337050"/>
          <p14:tracePt t="128666" x="8502650" y="4349750"/>
          <p14:tracePt t="128683" x="8509000" y="4368800"/>
          <p14:tracePt t="128701" x="8521700" y="4432300"/>
          <p14:tracePt t="128717" x="8534400" y="4489450"/>
          <p14:tracePt t="128734" x="8540750" y="4527550"/>
          <p14:tracePt t="128749" x="8547100" y="4603750"/>
          <p14:tracePt t="128766" x="8553450" y="4654550"/>
          <p14:tracePt t="128783" x="8559800" y="4679950"/>
          <p14:tracePt t="128799" x="8559800" y="4686300"/>
          <p14:tracePt t="130518" x="8559800" y="4692650"/>
          <p14:tracePt t="130535" x="8540750" y="4711700"/>
          <p14:tracePt t="130543" x="8521700" y="4724400"/>
          <p14:tracePt t="130552" x="8496300" y="4743450"/>
          <p14:tracePt t="130567" x="8432800" y="4781550"/>
          <p14:tracePt t="130583" x="8350250" y="4806950"/>
          <p14:tracePt t="130600" x="8274050" y="4845050"/>
          <p14:tracePt t="130617" x="8197850" y="4870450"/>
          <p14:tracePt t="130633" x="8134350" y="4883150"/>
          <p14:tracePt t="130650" x="8108950" y="4889500"/>
          <p14:tracePt t="130667" x="8102600" y="4889500"/>
          <p14:tracePt t="130714" x="8096250" y="4889500"/>
          <p14:tracePt t="130719" x="8089900" y="4889500"/>
          <p14:tracePt t="130735" x="8064500" y="4889500"/>
          <p14:tracePt t="130750" x="8039100" y="4889500"/>
          <p14:tracePt t="130767" x="7981950" y="4895850"/>
          <p14:tracePt t="130769" x="7950200" y="4895850"/>
          <p14:tracePt t="130784" x="7861300" y="4895850"/>
          <p14:tracePt t="130800" x="7810500" y="4895850"/>
          <p14:tracePt t="130816" x="7689850" y="4895850"/>
          <p14:tracePt t="130833" x="7620000" y="4895850"/>
          <p14:tracePt t="130850" x="7543800" y="4889500"/>
          <p14:tracePt t="130867" x="7518400" y="4876800"/>
          <p14:tracePt t="130883" x="7512050" y="4876800"/>
          <p14:tracePt t="130900" x="7505700" y="4864100"/>
          <p14:tracePt t="130917" x="7499350" y="4857750"/>
          <p14:tracePt t="130933" x="7493000" y="4857750"/>
          <p14:tracePt t="130953" x="7493000" y="4851400"/>
          <p14:tracePt t="130967" x="7486650" y="4851400"/>
          <p14:tracePt t="130984" x="7480300" y="4838700"/>
          <p14:tracePt t="131000" x="7467600" y="4832350"/>
          <p14:tracePt t="131017" x="7454900" y="4819650"/>
          <p14:tracePt t="131034" x="7423150" y="4794250"/>
          <p14:tracePt t="131050" x="7410450" y="4787900"/>
          <p14:tracePt t="131067" x="7391400" y="4775200"/>
          <p14:tracePt t="131084" x="7378700" y="4762500"/>
          <p14:tracePt t="131100" x="7372350" y="4756150"/>
          <p14:tracePt t="131212" x="7372350" y="4749800"/>
          <p14:tracePt t="131236" x="7372350" y="4743450"/>
          <p14:tracePt t="131244" x="7372350" y="4737100"/>
          <p14:tracePt t="131259" x="7372350" y="4730750"/>
          <p14:tracePt t="131284" x="7372350" y="4724400"/>
          <p14:tracePt t="136249" x="7366000" y="4724400"/>
          <p14:tracePt t="136255" x="7359650" y="4724400"/>
          <p14:tracePt t="136269" x="7353300" y="4730750"/>
          <p14:tracePt t="136285" x="7315200" y="4749800"/>
          <p14:tracePt t="136288" x="7289800" y="4756150"/>
          <p14:tracePt t="136302" x="7251700" y="4781550"/>
          <p14:tracePt t="136319" x="7200900" y="4800600"/>
          <p14:tracePt t="136335" x="7169150" y="4806950"/>
          <p14:tracePt t="136352" x="7169150" y="4813300"/>
          <p14:tracePt t="136414" x="7169150" y="4806950"/>
          <p14:tracePt t="136422" x="7175500" y="4794250"/>
          <p14:tracePt t="136429" x="7188200" y="4775200"/>
          <p14:tracePt t="136438" x="7207250" y="4756150"/>
          <p14:tracePt t="136452" x="7245350" y="4711700"/>
          <p14:tracePt t="136469" x="7289800" y="4673600"/>
          <p14:tracePt t="136486" x="7340600" y="4622800"/>
          <p14:tracePt t="136502" x="7372350" y="4591050"/>
          <p14:tracePt t="136519" x="7404100" y="4559300"/>
          <p14:tracePt t="136535" x="7435850" y="4527550"/>
          <p14:tracePt t="136552" x="7454900" y="4508500"/>
          <p14:tracePt t="136569" x="7480300" y="4483100"/>
          <p14:tracePt t="136585" x="7493000" y="4470400"/>
          <p14:tracePt t="136602" x="7512050" y="4451350"/>
          <p14:tracePt t="136605" x="7524750" y="4438650"/>
          <p14:tracePt t="136619" x="7531100" y="4432300"/>
          <p14:tracePt t="136636" x="7575550" y="4400550"/>
          <p14:tracePt t="136652" x="7600950" y="4375150"/>
          <p14:tracePt t="136669" x="7632700" y="4362450"/>
          <p14:tracePt t="136686" x="7658100" y="4349750"/>
          <p14:tracePt t="136702" x="7702550" y="4330700"/>
          <p14:tracePt t="136719" x="7747000" y="4311650"/>
          <p14:tracePt t="136735" x="7791450" y="4298950"/>
          <p14:tracePt t="136752" x="7816850" y="4286250"/>
          <p14:tracePt t="136769" x="7848600" y="4279900"/>
          <p14:tracePt t="136785" x="7854950" y="4273550"/>
          <p14:tracePt t="136802" x="7874000" y="4273550"/>
          <p14:tracePt t="136819" x="7874000" y="4267200"/>
          <p14:tracePt t="136835" x="7880350" y="4267200"/>
          <p14:tracePt t="136860" x="7886700" y="4267200"/>
          <p14:tracePt t="136882" x="7899400" y="4267200"/>
          <p14:tracePt t="136890" x="7905750" y="4267200"/>
          <p14:tracePt t="136906" x="7912100" y="4267200"/>
          <p14:tracePt t="136919" x="7918450" y="4267200"/>
          <p14:tracePt t="136935" x="7924800" y="4267200"/>
          <p14:tracePt t="136952" x="7937500" y="4267200"/>
          <p14:tracePt t="137160" x="7937500" y="4260850"/>
          <p14:tracePt t="137176" x="7943850" y="4248150"/>
          <p14:tracePt t="137182" x="7943850" y="4241800"/>
          <p14:tracePt t="137192" x="7950200" y="4235450"/>
          <p14:tracePt t="137203" x="7950200" y="4222750"/>
          <p14:tracePt t="137219" x="7950200" y="4203700"/>
          <p14:tracePt t="137236" x="7950200" y="4184650"/>
          <p14:tracePt t="137239" x="7950200" y="4178300"/>
          <p14:tracePt t="137252" x="7950200" y="4165600"/>
          <p14:tracePt t="137269" x="7937500" y="4146550"/>
          <p14:tracePt t="137270" x="7937500" y="4140200"/>
          <p14:tracePt t="137286" x="7924800" y="4127500"/>
          <p14:tracePt t="137302" x="7905750" y="4102100"/>
          <p14:tracePt t="137319" x="7880350" y="4083050"/>
          <p14:tracePt t="137336" x="7854950" y="4070350"/>
          <p14:tracePt t="137352" x="7823200" y="4051300"/>
          <p14:tracePt t="137369" x="7804150" y="4038600"/>
          <p14:tracePt t="137385" x="7778750" y="4032250"/>
          <p14:tracePt t="137402" x="7759700" y="4032250"/>
          <p14:tracePt t="137419" x="7734300" y="4025900"/>
          <p14:tracePt t="137436" x="7702550" y="4019550"/>
          <p14:tracePt t="137439" x="7677150" y="4013200"/>
          <p14:tracePt t="137453" x="7658100" y="4013200"/>
          <p14:tracePt t="137470" x="7594600" y="4006850"/>
          <p14:tracePt t="137487" x="7537450" y="4000500"/>
          <p14:tracePt t="137503" x="7467600" y="4000500"/>
          <p14:tracePt t="137521" x="7429500" y="4000500"/>
          <p14:tracePt t="137537" x="7366000" y="4000500"/>
          <p14:tracePt t="137553" x="7327900" y="4000500"/>
          <p14:tracePt t="137570" x="7270750" y="4000500"/>
          <p14:tracePt t="137586" x="7232650" y="4000500"/>
          <p14:tracePt t="137603" x="7169150" y="4000500"/>
          <p14:tracePt t="137619" x="7124700" y="4000500"/>
          <p14:tracePt t="137636" x="7080250" y="4000500"/>
          <p14:tracePt t="137653" x="6978650" y="4006850"/>
          <p14:tracePt t="137669" x="6927850" y="4013200"/>
          <p14:tracePt t="137686" x="6877050" y="4019550"/>
          <p14:tracePt t="137689" x="6813550" y="4032250"/>
          <p14:tracePt t="137703" x="6794500" y="4032250"/>
          <p14:tracePt t="137721" x="6731000" y="4038600"/>
          <p14:tracePt t="137737" x="6680200" y="4044950"/>
          <p14:tracePt t="137753" x="6642100" y="4051300"/>
          <p14:tracePt t="137769" x="6559550" y="4070350"/>
          <p14:tracePt t="137787" x="6527800" y="4070350"/>
          <p14:tracePt t="137803" x="6502400" y="4070350"/>
          <p14:tracePt t="137819" x="6477000" y="4076700"/>
          <p14:tracePt t="137836" x="6457950" y="4076700"/>
          <p14:tracePt t="137853" x="6445250" y="4076700"/>
          <p14:tracePt t="137869" x="6432550" y="4076700"/>
          <p14:tracePt t="137886" x="6407150" y="4083050"/>
          <p14:tracePt t="137903" x="6381750" y="4083050"/>
          <p14:tracePt t="137919" x="6356350" y="4089400"/>
          <p14:tracePt t="137923" x="6337300" y="4089400"/>
          <p14:tracePt t="137936" x="6318250" y="4089400"/>
          <p14:tracePt t="137953" x="6286500" y="4095750"/>
          <p14:tracePt t="137956" x="6267450" y="4095750"/>
          <p14:tracePt t="137971" x="6229350" y="4102100"/>
          <p14:tracePt t="137986" x="6184900" y="4102100"/>
          <p14:tracePt t="138003" x="6146800" y="4108450"/>
          <p14:tracePt t="138020" x="6102350" y="4108450"/>
          <p14:tracePt t="138036" x="6064250" y="4114800"/>
          <p14:tracePt t="138053" x="6038850" y="4114800"/>
          <p14:tracePt t="138069" x="6007100" y="4121150"/>
          <p14:tracePt t="138086" x="5962650" y="4127500"/>
          <p14:tracePt t="138103" x="5930900" y="4140200"/>
          <p14:tracePt t="138119" x="5911850" y="4140200"/>
          <p14:tracePt t="138136" x="5867400" y="4152900"/>
          <p14:tracePt t="138153" x="5822950" y="4165600"/>
          <p14:tracePt t="138170" x="5778500" y="4184650"/>
          <p14:tracePt t="138174" x="5753100" y="4197350"/>
          <p14:tracePt t="138190" x="5734050" y="4203700"/>
          <p14:tracePt t="138203" x="5715000" y="4216400"/>
          <p14:tracePt t="138220" x="5676900" y="4241800"/>
          <p14:tracePt t="138238" x="5664200" y="4248150"/>
          <p14:tracePt t="138253" x="5651500" y="4267200"/>
          <p14:tracePt t="138269" x="5626100" y="4298950"/>
          <p14:tracePt t="138286" x="5607050" y="4311650"/>
          <p14:tracePt t="138303" x="5588000" y="4343400"/>
          <p14:tracePt t="138319" x="5568950" y="4375150"/>
          <p14:tracePt t="138336" x="5537200" y="4419600"/>
          <p14:tracePt t="138353" x="5518150" y="4438650"/>
          <p14:tracePt t="138369" x="5499100" y="4457700"/>
          <p14:tracePt t="138386" x="5486400" y="4495800"/>
          <p14:tracePt t="138403" x="5467350" y="4540250"/>
          <p14:tracePt t="138420" x="5435600" y="4597400"/>
          <p14:tracePt t="138423" x="5422900" y="4635500"/>
          <p14:tracePt t="138436" x="5410200" y="4679950"/>
          <p14:tracePt t="138453" x="5378450" y="4762500"/>
          <p14:tracePt t="138456" x="5365750" y="4800600"/>
          <p14:tracePt t="138471" x="5346700" y="4857750"/>
          <p14:tracePt t="138487" x="5334000" y="4902200"/>
          <p14:tracePt t="138503" x="5314950" y="4946650"/>
          <p14:tracePt t="138520" x="5302250" y="4991100"/>
          <p14:tracePt t="138536" x="5283200" y="5111750"/>
          <p14:tracePt t="138553" x="5270500" y="5194300"/>
          <p14:tracePt t="138569" x="5257800" y="5283200"/>
          <p14:tracePt t="138586" x="5238750" y="5397500"/>
          <p14:tracePt t="138603" x="5238750" y="5448300"/>
          <p14:tracePt t="138620" x="5238750" y="5492750"/>
          <p14:tracePt t="138637" x="5238750" y="5530850"/>
          <p14:tracePt t="138653" x="5238750" y="5588000"/>
          <p14:tracePt t="138670" x="5264150" y="5721350"/>
          <p14:tracePt t="138673" x="5270500" y="5765800"/>
          <p14:tracePt t="138686" x="5283200" y="5797550"/>
          <p14:tracePt t="138703" x="5314950" y="5892800"/>
          <p14:tracePt t="138707" x="5340350" y="5924550"/>
          <p14:tracePt t="138721" x="5384800" y="5994400"/>
          <p14:tracePt t="138737" x="5422900" y="6045200"/>
          <p14:tracePt t="138753" x="5467350" y="6096000"/>
          <p14:tracePt t="138770" x="5537200" y="6153150"/>
          <p14:tracePt t="138787" x="5626100" y="6216650"/>
          <p14:tracePt t="138803" x="5740400" y="6299200"/>
          <p14:tracePt t="138820" x="5854700" y="6375400"/>
          <p14:tracePt t="138837" x="6038850" y="6477000"/>
          <p14:tracePt t="138853" x="6242050" y="6572250"/>
          <p14:tracePt t="138857" x="6299200" y="6597650"/>
          <p14:tracePt t="138870" x="6350000" y="6623050"/>
          <p14:tracePt t="138887" x="6591300" y="6711950"/>
          <p14:tracePt t="138903" x="6718300" y="6762750"/>
          <p14:tracePt t="138920" x="6927850" y="6819900"/>
          <p14:tracePt t="138923" x="6972300" y="6832600"/>
          <p14:tracePt t="138937" x="7029450" y="6851650"/>
          <p14:tracePt t="138953" x="7118350" y="6851650"/>
          <p14:tracePt t="138955" x="7226300" y="6851650"/>
          <p14:tracePt t="138970" x="7302500" y="6851650"/>
          <p14:tracePt t="138986" x="7378700" y="6851650"/>
          <p14:tracePt t="139003" x="7461250" y="6851650"/>
          <p14:tracePt t="139020" x="7626350" y="6845300"/>
          <p14:tracePt t="139036" x="7740650" y="6832600"/>
          <p14:tracePt t="139053" x="7854950" y="6813550"/>
          <p14:tracePt t="139069" x="7975600" y="6794500"/>
          <p14:tracePt t="139086" x="8083550" y="6769100"/>
          <p14:tracePt t="139103" x="8172450" y="6750050"/>
          <p14:tracePt t="139119" x="8286750" y="6699250"/>
          <p14:tracePt t="139136" x="8324850" y="6673850"/>
          <p14:tracePt t="139138" x="8362950" y="6642100"/>
          <p14:tracePt t="139153" x="8382000" y="6623050"/>
          <p14:tracePt t="139170" x="8451850" y="6553200"/>
          <p14:tracePt t="139186" x="8496300" y="6489700"/>
          <p14:tracePt t="139189" x="8540750" y="6413500"/>
          <p14:tracePt t="139205" x="8578850" y="6330950"/>
          <p14:tracePt t="139221" x="8642350" y="6146800"/>
          <p14:tracePt t="139237" x="8667750" y="6026150"/>
          <p14:tracePt t="139253" x="8705850" y="5791200"/>
          <p14:tracePt t="139270" x="8718550" y="5670550"/>
          <p14:tracePt t="139287" x="8731250" y="5480050"/>
          <p14:tracePt t="139303" x="8731250" y="5372100"/>
          <p14:tracePt t="139320" x="8718550" y="5276850"/>
          <p14:tracePt t="139336" x="8667750" y="5105400"/>
          <p14:tracePt t="139353" x="8636000" y="5003800"/>
          <p14:tracePt t="139370" x="8597900" y="4908550"/>
          <p14:tracePt t="139373" x="8578850" y="4870450"/>
          <p14:tracePt t="139387" x="8559800" y="4838700"/>
          <p14:tracePt t="139405" x="8483600" y="4705350"/>
          <p14:tracePt t="139421" x="8451850" y="4660900"/>
          <p14:tracePt t="139437" x="8407400" y="4603750"/>
          <p14:tracePt t="139453" x="8388350" y="4578350"/>
          <p14:tracePt t="139470" x="8356600" y="4521200"/>
          <p14:tracePt t="139487" x="8324850" y="4476750"/>
          <p14:tracePt t="139503" x="8299450" y="4438650"/>
          <p14:tracePt t="139520" x="8248650" y="4368800"/>
          <p14:tracePt t="139537" x="8216900" y="4330700"/>
          <p14:tracePt t="139553" x="8172450" y="4292600"/>
          <p14:tracePt t="139570" x="8115300" y="4254500"/>
          <p14:tracePt t="139587" x="8070850" y="4229100"/>
          <p14:tracePt t="139603" x="8051800" y="4216400"/>
          <p14:tracePt t="139620" x="8039100" y="4210050"/>
          <p14:tracePt t="139637" x="8020050" y="4203700"/>
          <p14:tracePt t="139682" x="8020050" y="4197350"/>
          <p14:tracePt t="140156" x="8013700" y="4197350"/>
          <p14:tracePt t="140162" x="8001000" y="4203700"/>
          <p14:tracePt t="140171" x="7981950" y="4216400"/>
          <p14:tracePt t="140187" x="7943850" y="4229100"/>
          <p14:tracePt t="140203" x="7899400" y="4248150"/>
          <p14:tracePt t="140220" x="7848600" y="4273550"/>
          <p14:tracePt t="140237" x="7785100" y="4305300"/>
          <p14:tracePt t="140253" x="7721600" y="4330700"/>
          <p14:tracePt t="140270" x="7651750" y="4368800"/>
          <p14:tracePt t="140287" x="7600950" y="4394200"/>
          <p14:tracePt t="140303" x="7550150" y="4413250"/>
          <p14:tracePt t="140320" x="7512050" y="4445000"/>
          <p14:tracePt t="140337" x="7486650" y="4470400"/>
          <p14:tracePt t="140353" x="7461250" y="4489450"/>
          <p14:tracePt t="140370" x="7442200" y="4521200"/>
          <p14:tracePt t="140387" x="7416800" y="4546600"/>
          <p14:tracePt t="140389" x="7410450" y="4559300"/>
          <p14:tracePt t="140404" x="7385050" y="4591050"/>
          <p14:tracePt t="140420" x="7366000" y="4622800"/>
          <p14:tracePt t="140437" x="7340600" y="4660900"/>
          <p14:tracePt t="140454" x="7302500" y="4724400"/>
          <p14:tracePt t="140470" x="7264400" y="4787900"/>
          <p14:tracePt t="140487" x="7232650" y="4838700"/>
          <p14:tracePt t="140504" x="7207250" y="4876800"/>
          <p14:tracePt t="140520" x="7194550" y="4895850"/>
          <p14:tracePt t="140537" x="7194550" y="4902200"/>
          <p14:tracePt t="140554" x="7188200" y="4908550"/>
          <p14:tracePt t="140557" x="7181850" y="4921250"/>
          <p14:tracePt t="140570" x="7181850" y="4927600"/>
          <p14:tracePt t="140587" x="7143750" y="5003800"/>
          <p14:tracePt t="140604" x="7118350" y="5067300"/>
          <p14:tracePt t="140607" x="7080250" y="5130800"/>
          <p14:tracePt t="140620" x="7061200" y="5181600"/>
          <p14:tracePt t="140637" x="7004050" y="5270500"/>
          <p14:tracePt t="140639" x="6978650" y="5327650"/>
          <p14:tracePt t="140654" x="6940550" y="5410200"/>
          <p14:tracePt t="140670" x="6915150" y="5467350"/>
          <p14:tracePt t="140687" x="6902450" y="5505450"/>
          <p14:tracePt t="140704" x="6889750" y="5543550"/>
          <p14:tracePt t="140720" x="6877050" y="5607050"/>
          <p14:tracePt t="140737" x="6870700" y="5651500"/>
          <p14:tracePt t="140754" x="6864350" y="5702300"/>
          <p14:tracePt t="140771" x="6858000" y="5721350"/>
          <p14:tracePt t="143566" x="6858000" y="5715000"/>
          <p14:tracePt t="143575" x="6870700" y="5689600"/>
          <p14:tracePt t="143582" x="6883400" y="5664200"/>
          <p14:tracePt t="143590" x="6896100" y="5638800"/>
          <p14:tracePt t="143605" x="6921500" y="5600700"/>
          <p14:tracePt t="143622" x="6965950" y="5511800"/>
          <p14:tracePt t="143638" x="6997700" y="5467350"/>
          <p14:tracePt t="143655" x="7035800" y="5403850"/>
          <p14:tracePt t="143671" x="7073900" y="5340350"/>
          <p14:tracePt t="143688" x="7112000" y="5295900"/>
          <p14:tracePt t="143705" x="7162800" y="5232400"/>
          <p14:tracePt t="143722" x="7188200" y="5194300"/>
          <p14:tracePt t="143738" x="7226300" y="5149850"/>
          <p14:tracePt t="143755" x="7251700" y="5118100"/>
          <p14:tracePt t="143772" x="7277100" y="5086350"/>
          <p14:tracePt t="143788" x="7289800" y="5073650"/>
          <p14:tracePt t="143805" x="7302500" y="5060950"/>
          <p14:tracePt t="143822" x="7308850" y="5048250"/>
          <p14:tracePt t="143838" x="7327900" y="5041900"/>
          <p14:tracePt t="143841" x="7327900" y="5035550"/>
          <p14:tracePt t="143898" x="7334250" y="5035550"/>
          <p14:tracePt t="143906" x="7340600" y="5048250"/>
          <p14:tracePt t="143914" x="7353300" y="5080000"/>
          <p14:tracePt t="143922" x="7366000" y="5124450"/>
          <p14:tracePt t="143938" x="7397750" y="5257800"/>
          <p14:tracePt t="143955" x="7416800" y="5429250"/>
          <p14:tracePt t="143972" x="7416800" y="5568950"/>
          <p14:tracePt t="143988" x="7410450" y="5683250"/>
          <p14:tracePt t="144005" x="7378700" y="5765800"/>
          <p14:tracePt t="144021" x="7327900" y="5816600"/>
          <p14:tracePt t="144038" x="7239000" y="5854700"/>
          <p14:tracePt t="144055" x="7080250" y="5867400"/>
          <p14:tracePt t="144071" x="6896100" y="5867400"/>
          <p14:tracePt t="144088" x="6699250" y="5861050"/>
          <p14:tracePt t="144105" x="6483350" y="5816600"/>
          <p14:tracePt t="144107" x="6375400" y="5784850"/>
          <p14:tracePt t="144122" x="6191250" y="5708650"/>
          <p14:tracePt t="144138" x="6051550" y="5613400"/>
          <p14:tracePt t="144155" x="5981700" y="5537200"/>
          <p14:tracePt t="144172" x="5962650" y="5454650"/>
          <p14:tracePt t="144188" x="5962650" y="5391150"/>
          <p14:tracePt t="144205" x="5962650" y="5314950"/>
          <p14:tracePt t="144222" x="6007100" y="5200650"/>
          <p14:tracePt t="144239" x="6045200" y="5099050"/>
          <p14:tracePt t="144255" x="6146800" y="4902200"/>
          <p14:tracePt t="144272" x="6254750" y="4756150"/>
          <p14:tracePt t="144289" x="6369050" y="4622800"/>
          <p14:tracePt t="144305" x="6502400" y="4495800"/>
          <p14:tracePt t="144322" x="6648450" y="4375150"/>
          <p14:tracePt t="144338" x="6788150" y="4279900"/>
          <p14:tracePt t="144341" x="6889750" y="4222750"/>
          <p14:tracePt t="144355" x="6927850" y="4203700"/>
          <p14:tracePt t="144372" x="7137400" y="4102100"/>
          <p14:tracePt t="144388" x="7232650" y="4070350"/>
          <p14:tracePt t="144405" x="7283450" y="4057650"/>
          <p14:tracePt t="144422" x="7353300" y="4038600"/>
          <p14:tracePt t="144438" x="7416800" y="4025900"/>
          <p14:tracePt t="144455" x="7461250" y="4019550"/>
          <p14:tracePt t="144472" x="7537450" y="4000500"/>
          <p14:tracePt t="144488" x="7613650" y="3994150"/>
          <p14:tracePt t="144505" x="7658100" y="3994150"/>
          <p14:tracePt t="144522" x="7696200" y="3994150"/>
          <p14:tracePt t="144526" x="7753350" y="3994150"/>
          <p14:tracePt t="144539" x="7778750" y="4000500"/>
          <p14:tracePt t="144555" x="7823200" y="4013200"/>
          <p14:tracePt t="144572" x="7905750" y="4051300"/>
          <p14:tracePt t="144575" x="7931150" y="4064000"/>
          <p14:tracePt t="144588" x="7956550" y="4076700"/>
          <p14:tracePt t="144606" x="8064500" y="4178300"/>
          <p14:tracePt t="144622" x="8121650" y="4248150"/>
          <p14:tracePt t="144638" x="8178800" y="4311650"/>
          <p14:tracePt t="144655" x="8235950" y="4394200"/>
          <p14:tracePt t="144672" x="8299450" y="4489450"/>
          <p14:tracePt t="144689" x="8401050" y="4686300"/>
          <p14:tracePt t="144706" x="8464550" y="4813300"/>
          <p14:tracePt t="144722" x="8496300" y="4921250"/>
          <p14:tracePt t="144739" x="8515350" y="5022850"/>
          <p14:tracePt t="144755" x="8521700" y="5118100"/>
          <p14:tracePt t="144760" x="8521700" y="5137150"/>
          <p14:tracePt t="144772" x="8521700" y="5175250"/>
          <p14:tracePt t="144789" x="8521700" y="5276850"/>
          <p14:tracePt t="144791" x="8509000" y="5334000"/>
          <p14:tracePt t="144807" x="8477250" y="5441950"/>
          <p14:tracePt t="144823" x="8445500" y="5518150"/>
          <p14:tracePt t="144839" x="8413750" y="5568950"/>
          <p14:tracePt t="144856" x="8318500" y="5702300"/>
          <p14:tracePt t="144873" x="8255000" y="5772150"/>
          <p14:tracePt t="144889" x="8166100" y="5829300"/>
          <p14:tracePt t="144905" x="8020050" y="5924550"/>
          <p14:tracePt t="144922" x="7905750" y="5975350"/>
          <p14:tracePt t="144939" x="7797800" y="6013450"/>
          <p14:tracePt t="144955" x="7753350" y="6032500"/>
          <p14:tracePt t="144972" x="7683500" y="6045200"/>
          <p14:tracePt t="144989" x="7677150" y="6051550"/>
          <p14:tracePt t="148497" x="7677150" y="6032500"/>
          <p14:tracePt t="148507" x="7664450" y="6000750"/>
          <p14:tracePt t="148515" x="7658100" y="5962650"/>
          <p14:tracePt t="148523" x="7632700" y="5918200"/>
          <p14:tracePt t="148540" x="7594600" y="5822950"/>
          <p14:tracePt t="148557" x="7556500" y="5753100"/>
          <p14:tracePt t="148573" x="7524750" y="5689600"/>
          <p14:tracePt t="148590" x="7505700" y="5651500"/>
          <p14:tracePt t="148607" x="7493000" y="5607050"/>
          <p14:tracePt t="148624" x="7480300" y="5562600"/>
          <p14:tracePt t="148627" x="7473950" y="5530850"/>
          <p14:tracePt t="148640" x="7461250" y="5505450"/>
          <p14:tracePt t="148657" x="7461250" y="5467350"/>
          <p14:tracePt t="148659" x="7454900" y="5435600"/>
          <p14:tracePt t="148674" x="7442200" y="5410200"/>
          <p14:tracePt t="148690" x="7435850" y="5365750"/>
          <p14:tracePt t="148707" x="7429500" y="5346700"/>
          <p14:tracePt t="148723" x="7429500" y="5321300"/>
          <p14:tracePt t="148740" x="7423150" y="5289550"/>
          <p14:tracePt t="148757" x="7397750" y="5213350"/>
          <p14:tracePt t="148773" x="7359650" y="5099050"/>
          <p14:tracePt t="148790" x="7321550" y="5010150"/>
          <p14:tracePt t="148807" x="7289800" y="4908550"/>
          <p14:tracePt t="148823" x="7251700" y="4756150"/>
          <p14:tracePt t="148840" x="7219950" y="4597400"/>
          <p14:tracePt t="148857" x="7131050" y="4298950"/>
          <p14:tracePt t="148873" x="6997700" y="3937000"/>
          <p14:tracePt t="148890" x="6819900" y="3587750"/>
          <p14:tracePt t="148892" x="6731000" y="3403600"/>
          <p14:tracePt t="148907" x="6718300" y="3346450"/>
          <p14:tracePt t="148925" x="6692900" y="3289300"/>
          <p14:tracePt t="149024" x="6699250" y="3295650"/>
          <p14:tracePt t="149029" x="6718300" y="3308350"/>
          <p14:tracePt t="149040" x="6750050" y="3340100"/>
          <p14:tracePt t="149057" x="6838950" y="3429000"/>
          <p14:tracePt t="149074" x="6959600" y="3543300"/>
          <p14:tracePt t="149090" x="7086600" y="3619500"/>
          <p14:tracePt t="149107" x="7175500" y="3644900"/>
          <p14:tracePt t="149124" x="7213600" y="3657600"/>
          <p14:tracePt t="149127" x="7219950" y="3663950"/>
          <p14:tracePt t="149140" x="7239000" y="3670300"/>
          <p14:tracePt t="149157" x="7251700" y="3676650"/>
          <p14:tracePt t="149160" x="7251700" y="3683000"/>
          <p14:tracePt t="149175" x="7251700" y="3695700"/>
          <p14:tracePt t="149190" x="7251700" y="3733800"/>
          <p14:tracePt t="149207" x="7251700" y="3759200"/>
          <p14:tracePt t="149224" x="7239000" y="3803650"/>
          <p14:tracePt t="149240" x="7219950" y="3854450"/>
          <p14:tracePt t="149257" x="7213600" y="3886200"/>
          <p14:tracePt t="149274" x="7207250" y="3943350"/>
          <p14:tracePt t="149290" x="7207250" y="3987800"/>
          <p14:tracePt t="149307" x="7207250" y="4044950"/>
          <p14:tracePt t="149324" x="7219950" y="4070350"/>
          <p14:tracePt t="149327" x="7219950" y="4076700"/>
          <p14:tracePt t="149340" x="7226300" y="4083050"/>
          <p14:tracePt t="149369" x="7226300" y="4089400"/>
          <p14:tracePt t="149378" x="7226300" y="4095750"/>
          <p14:tracePt t="149390" x="7226300" y="4102100"/>
          <p14:tracePt t="149407" x="7207250" y="4146550"/>
          <p14:tracePt t="149409" x="7200900" y="4159250"/>
          <p14:tracePt t="149424" x="7169150" y="4222750"/>
          <p14:tracePt t="149440" x="7143750" y="4267200"/>
          <p14:tracePt t="149457" x="7131050" y="4286250"/>
          <p14:tracePt t="149474" x="7118350" y="4298950"/>
          <p14:tracePt t="149628" x="7112000" y="4292600"/>
          <p14:tracePt t="149636" x="7112000" y="4286250"/>
          <p14:tracePt t="149644" x="7105650" y="4260850"/>
          <p14:tracePt t="149658" x="7099300" y="4191000"/>
          <p14:tracePt t="149674" x="7099300" y="4114800"/>
          <p14:tracePt t="149690" x="7099300" y="4057650"/>
          <p14:tracePt t="149707" x="7124700" y="4006850"/>
          <p14:tracePt t="149724" x="7162800" y="3943350"/>
          <p14:tracePt t="149740" x="7188200" y="3911600"/>
          <p14:tracePt t="149757" x="7232650" y="3867150"/>
          <p14:tracePt t="149774" x="7258050" y="3848100"/>
          <p14:tracePt t="149790" x="7289800" y="3829050"/>
          <p14:tracePt t="149807" x="7315200" y="3822700"/>
          <p14:tracePt t="149824" x="7327900" y="3816350"/>
          <p14:tracePt t="149840" x="7366000" y="3803650"/>
          <p14:tracePt t="149843" x="7372350" y="3803650"/>
          <p14:tracePt t="149860" x="7397750" y="3797300"/>
          <p14:tracePt t="149874" x="7410450" y="3797300"/>
          <p14:tracePt t="149890" x="7429500" y="3790950"/>
          <p14:tracePt t="149893" x="7448550" y="3790950"/>
          <p14:tracePt t="149907" x="7461250" y="3790950"/>
          <p14:tracePt t="149924" x="7524750" y="3790950"/>
          <p14:tracePt t="149940" x="7569200" y="3790950"/>
          <p14:tracePt t="149957" x="7607300" y="3790950"/>
          <p14:tracePt t="149974" x="7651750" y="3797300"/>
          <p14:tracePt t="149991" x="7696200" y="3803650"/>
          <p14:tracePt t="150007" x="7734300" y="3816350"/>
          <p14:tracePt t="150024" x="7810500" y="3829050"/>
          <p14:tracePt t="150041" x="7893050" y="3854450"/>
          <p14:tracePt t="150057" x="7931150" y="3860800"/>
          <p14:tracePt t="150061" x="7981950" y="3879850"/>
          <p14:tracePt t="150074" x="8007350" y="3886200"/>
          <p14:tracePt t="150090" x="8089900" y="3924300"/>
          <p14:tracePt t="150093" x="8108950" y="3930650"/>
          <p14:tracePt t="150108" x="8159750" y="3956050"/>
          <p14:tracePt t="150124" x="8235950" y="4000500"/>
          <p14:tracePt t="150140" x="8280400" y="4032250"/>
          <p14:tracePt t="150157" x="8305800" y="4044950"/>
          <p14:tracePt t="150174" x="8394700" y="4121150"/>
          <p14:tracePt t="150190" x="8420100" y="4152900"/>
          <p14:tracePt t="150207" x="8464550" y="4222750"/>
          <p14:tracePt t="150224" x="8496300" y="4267200"/>
          <p14:tracePt t="150240" x="8540750" y="4330700"/>
          <p14:tracePt t="150257" x="8572500" y="4406900"/>
          <p14:tracePt t="150274" x="8642350" y="4521200"/>
          <p14:tracePt t="150290" x="8661400" y="4565650"/>
          <p14:tracePt t="150307" x="8667750" y="4591050"/>
          <p14:tracePt t="150324" x="8674100" y="4616450"/>
          <p14:tracePt t="150341" x="8674100" y="4622800"/>
          <p14:tracePt t="150358" x="8667750" y="4641850"/>
          <p14:tracePt t="150374" x="8636000" y="4673600"/>
          <p14:tracePt t="150390" x="8559800" y="4718050"/>
          <p14:tracePt t="150407" x="8432800" y="4762500"/>
          <p14:tracePt t="150424" x="8261350" y="4806950"/>
          <p14:tracePt t="150441" x="8102600" y="4832350"/>
          <p14:tracePt t="150457" x="7950200" y="4832350"/>
          <p14:tracePt t="150474" x="7886700" y="4832350"/>
          <p14:tracePt t="150491" x="7823200" y="4832350"/>
          <p14:tracePt t="150507" x="7810500" y="4826000"/>
          <p14:tracePt t="150610" x="7810500" y="4838700"/>
          <p14:tracePt t="150618" x="7816850" y="4857750"/>
          <p14:tracePt t="150625" x="7823200" y="4876800"/>
          <p14:tracePt t="150641" x="7854950" y="4953000"/>
          <p14:tracePt t="150658" x="7905750" y="5067300"/>
          <p14:tracePt t="150674" x="7956550" y="5200650"/>
          <p14:tracePt t="150691" x="7994650" y="5314950"/>
          <p14:tracePt t="150707" x="8032750" y="5403850"/>
          <p14:tracePt t="150724" x="8064500" y="5499100"/>
          <p14:tracePt t="150741" x="8096250" y="5607050"/>
          <p14:tracePt t="150758" x="8121650" y="5721350"/>
          <p14:tracePt t="150774" x="8128000" y="5797550"/>
          <p14:tracePt t="150791" x="8134350" y="5873750"/>
          <p14:tracePt t="150808" x="8134350" y="5924550"/>
          <p14:tracePt t="150824" x="8140700" y="5988050"/>
          <p14:tracePt t="150827" x="8140700" y="6007100"/>
          <p14:tracePt t="150841" x="8147050" y="6032500"/>
          <p14:tracePt t="150858" x="8147050" y="6083300"/>
          <p14:tracePt t="150874" x="8147050" y="6115050"/>
          <p14:tracePt t="150891" x="8121650" y="6153150"/>
          <p14:tracePt t="150908" x="8115300" y="6172200"/>
          <p14:tracePt t="150924" x="8083550" y="6210300"/>
          <p14:tracePt t="150941" x="8039100" y="6242050"/>
          <p14:tracePt t="150958" x="8001000" y="6267450"/>
          <p14:tracePt t="150975" x="7988300" y="6273800"/>
          <p14:tracePt t="150991" x="7975600" y="6273800"/>
          <p14:tracePt t="151007" x="7969250" y="6273800"/>
          <p14:tracePt t="151024" x="7931150" y="6242050"/>
          <p14:tracePt t="151041" x="7899400" y="6178550"/>
          <p14:tracePt t="151058" x="7848600" y="6083300"/>
          <p14:tracePt t="151074" x="7816850" y="5962650"/>
          <p14:tracePt t="151076" x="7816850" y="5937250"/>
          <p14:tracePt t="151091" x="7810500" y="5892800"/>
          <p14:tracePt t="151108" x="7810500" y="5803900"/>
          <p14:tracePt t="151124" x="7810500" y="5753100"/>
          <p14:tracePt t="151141" x="7829550" y="5727700"/>
          <p14:tracePt t="151158" x="7867650" y="5695950"/>
          <p14:tracePt t="151174" x="7905750" y="5670550"/>
          <p14:tracePt t="151191" x="7969250" y="5645150"/>
          <p14:tracePt t="151208" x="8058150" y="5619750"/>
          <p14:tracePt t="151224" x="8191500" y="5607050"/>
          <p14:tracePt t="151241" x="8299450" y="5594350"/>
          <p14:tracePt t="151258" x="8375650" y="5594350"/>
          <p14:tracePt t="151274" x="8426450" y="5613400"/>
          <p14:tracePt t="151277" x="8439150" y="5626100"/>
          <p14:tracePt t="151291" x="8451850" y="5632450"/>
          <p14:tracePt t="151308" x="8470900" y="5683250"/>
          <p14:tracePt t="151324" x="8470900" y="5740400"/>
          <p14:tracePt t="151327" x="8470900" y="5797550"/>
          <p14:tracePt t="151341" x="8470900" y="5816600"/>
          <p14:tracePt t="151358" x="8420100" y="5937250"/>
          <p14:tracePt t="151375" x="8369300" y="5988050"/>
          <p14:tracePt t="151391" x="8312150" y="6038850"/>
          <p14:tracePt t="151408" x="8235950" y="6083300"/>
          <p14:tracePt t="151424" x="8128000" y="6096000"/>
          <p14:tracePt t="151441" x="7943850" y="6102350"/>
          <p14:tracePt t="151458" x="7778750" y="6121400"/>
          <p14:tracePt t="151474" x="7632700" y="6140450"/>
          <p14:tracePt t="151491" x="7524750" y="6153150"/>
          <p14:tracePt t="151508" x="7467600" y="6159500"/>
          <p14:tracePt t="151524" x="7448550" y="6159500"/>
          <p14:tracePt t="151541" x="7442200" y="6165850"/>
          <p14:tracePt t="151542" x="7435850" y="6165850"/>
          <p14:tracePt t="151560" x="7435850" y="6172200"/>
          <p14:tracePt t="151602" x="7429500" y="6172200"/>
          <p14:tracePt t="151610" x="7423150" y="6172200"/>
          <p14:tracePt t="151618" x="7416800" y="6159500"/>
          <p14:tracePt t="151626" x="7404100" y="6146800"/>
          <p14:tracePt t="151642" x="7334250" y="6070600"/>
          <p14:tracePt t="151658" x="7239000" y="5956300"/>
          <p14:tracePt t="151675" x="7137400" y="5880100"/>
          <p14:tracePt t="151692" x="7048500" y="5797550"/>
          <p14:tracePt t="151708" x="6991350" y="5740400"/>
          <p14:tracePt t="151725" x="6972300" y="5715000"/>
          <p14:tracePt t="151742" x="6965950" y="5715000"/>
          <p14:tracePt t="151758" x="6965950" y="5708650"/>
          <p14:tracePt t="151775" x="7004050" y="5708650"/>
          <p14:tracePt t="151778" x="7035800" y="5708650"/>
          <p14:tracePt t="151793" x="7194550" y="5702300"/>
          <p14:tracePt t="151809" x="7327900" y="5689600"/>
          <p14:tracePt t="151825" x="7524750" y="5670550"/>
          <p14:tracePt t="151842" x="7651750" y="5670550"/>
          <p14:tracePt t="151858" x="7715250" y="5670550"/>
          <p14:tracePt t="151875" x="7727950" y="5670550"/>
          <p14:tracePt t="151892" x="7727950" y="5676900"/>
          <p14:tracePt t="151908" x="7727950" y="5695950"/>
          <p14:tracePt t="151925" x="7727950" y="5778500"/>
          <p14:tracePt t="151942" x="7727950" y="5848350"/>
          <p14:tracePt t="151958" x="7727950" y="5892800"/>
          <p14:tracePt t="151975" x="7740650" y="5911850"/>
          <p14:tracePt t="151992" x="7747000" y="5918200"/>
          <p14:tracePt t="152077" x="7753350" y="5918200"/>
          <p14:tracePt t="152106" x="7759700" y="5918200"/>
          <p14:tracePt t="152114" x="7766050" y="5918200"/>
          <p14:tracePt t="152125" x="7778750" y="5905500"/>
          <p14:tracePt t="152142" x="7842250" y="5854700"/>
          <p14:tracePt t="152145" x="7905750" y="5791200"/>
          <p14:tracePt t="152158" x="7975600" y="5734050"/>
          <p14:tracePt t="152175" x="8070850" y="5645150"/>
          <p14:tracePt t="152178" x="8128000" y="5594350"/>
          <p14:tracePt t="152193" x="8185150" y="5556250"/>
          <p14:tracePt t="152209" x="8204200" y="5549900"/>
          <p14:tracePt t="152370" x="8204200" y="5562600"/>
          <p14:tracePt t="152378" x="8197850" y="5575300"/>
          <p14:tracePt t="152386" x="8191500" y="5607050"/>
          <p14:tracePt t="152395" x="8178800" y="5645150"/>
          <p14:tracePt t="152408" x="8172450" y="5657850"/>
          <p14:tracePt t="152425" x="8159750" y="5683250"/>
          <p14:tracePt t="152427" x="8159750" y="5689600"/>
          <p14:tracePt t="152441" x="8159750" y="5695950"/>
          <p14:tracePt t="152458" x="8159750" y="5702300"/>
          <p14:tracePt t="152475" x="8147050" y="5727700"/>
          <p14:tracePt t="152491" x="8140700" y="5765800"/>
          <p14:tracePt t="152508" x="8134350" y="5797550"/>
          <p14:tracePt t="152525" x="8128000" y="5822950"/>
          <p14:tracePt t="152541" x="8128000" y="5835650"/>
          <p14:tracePt t="152558" x="8128000" y="5842000"/>
          <p14:tracePt t="152575" x="8121650" y="5848350"/>
          <p14:tracePt t="152639" x="8121650" y="5835650"/>
          <p14:tracePt t="152646" x="8121650" y="5803900"/>
          <p14:tracePt t="152654" x="8121650" y="5746750"/>
          <p14:tracePt t="152662" x="8121650" y="5676900"/>
          <p14:tracePt t="152675" x="8115300" y="5600700"/>
          <p14:tracePt t="152692" x="8089900" y="5441950"/>
          <p14:tracePt t="152709" x="8058150" y="5308600"/>
          <p14:tracePt t="152711" x="8039100" y="5251450"/>
          <p14:tracePt t="152725" x="8013700" y="5143500"/>
          <p14:tracePt t="152742" x="7969250" y="5022850"/>
          <p14:tracePt t="152745" x="7962900" y="4959350"/>
          <p14:tracePt t="152758" x="7937500" y="4857750"/>
          <p14:tracePt t="152776" x="7912100" y="4762500"/>
          <p14:tracePt t="152779" x="7899400" y="4711700"/>
          <p14:tracePt t="152793" x="7880350" y="4616450"/>
          <p14:tracePt t="152809" x="7874000" y="4546600"/>
          <p14:tracePt t="152825" x="7874000" y="4508500"/>
          <p14:tracePt t="152842" x="7861300" y="4464050"/>
          <p14:tracePt t="152859" x="7861300" y="4445000"/>
          <p14:tracePt t="152875" x="7854950" y="4400550"/>
          <p14:tracePt t="152892" x="7854950" y="4375150"/>
          <p14:tracePt t="152909" x="7848600" y="4343400"/>
          <p14:tracePt t="152925" x="7848600" y="4318000"/>
          <p14:tracePt t="152942" x="7848600" y="4305300"/>
          <p14:tracePt t="152945" x="7848600" y="4298950"/>
          <p14:tracePt t="152959" x="7848600" y="4292600"/>
          <p14:tracePt t="152975" x="7848600" y="4254500"/>
          <p14:tracePt t="152976" x="7848600" y="4216400"/>
          <p14:tracePt t="152992" x="7848600" y="4197350"/>
          <p14:tracePt t="153008" x="7848600" y="4146550"/>
          <p14:tracePt t="153025" x="7842250" y="4114800"/>
          <p14:tracePt t="153026" x="7842250" y="4102100"/>
          <p14:tracePt t="153042" x="7842250" y="4095750"/>
          <p14:tracePt t="153059" x="7842250" y="4083050"/>
          <p14:tracePt t="153075" x="7842250" y="4076700"/>
          <p14:tracePt t="153140" x="7835900" y="4076700"/>
          <p14:tracePt t="153148" x="7829550" y="4076700"/>
          <p14:tracePt t="153159" x="7810500" y="4102100"/>
          <p14:tracePt t="153175" x="7740650" y="4191000"/>
          <p14:tracePt t="153192" x="7639050" y="4298950"/>
          <p14:tracePt t="153196" x="7594600" y="4349750"/>
          <p14:tracePt t="153209" x="7531100" y="4406900"/>
          <p14:tracePt t="153227" x="7385050" y="4565650"/>
          <p14:tracePt t="153243" x="7315200" y="4641850"/>
          <p14:tracePt t="153259" x="7251700" y="4730750"/>
          <p14:tracePt t="153277" x="7188200" y="4826000"/>
          <p14:tracePt t="153293" x="7092950" y="4959350"/>
          <p14:tracePt t="153309" x="7023100" y="5048250"/>
          <p14:tracePt t="153325" x="6965950" y="5105400"/>
          <p14:tracePt t="153342" x="6927850" y="5149850"/>
          <p14:tracePt t="153359" x="6896100" y="5181600"/>
          <p14:tracePt t="153376" x="6883400" y="5207000"/>
          <p14:tracePt t="153392" x="6870700" y="5219700"/>
          <p14:tracePt t="153409" x="6858000" y="5232400"/>
          <p14:tracePt t="153426" x="6826250" y="5264150"/>
          <p14:tracePt t="153430" x="6813550" y="5264150"/>
          <p14:tracePt t="153442" x="6794500" y="5295900"/>
          <p14:tracePt t="153459" x="6756400" y="5327650"/>
          <p14:tracePt t="153460" x="6743700" y="5334000"/>
          <p14:tracePt t="153475" x="6737350" y="5340350"/>
          <p14:tracePt t="153492" x="6737350" y="5346700"/>
          <p14:tracePt t="153568" x="6731000" y="5346700"/>
          <p14:tracePt t="153576" x="6731000" y="5353050"/>
          <p14:tracePt t="153584" x="6724650" y="5353050"/>
          <p14:tracePt t="153600" x="6718300" y="5353050"/>
          <p14:tracePt t="153609" x="6711950" y="5359400"/>
          <p14:tracePt t="153626" x="6699250" y="5359400"/>
          <p14:tracePt t="153642" x="6648450" y="5359400"/>
          <p14:tracePt t="153659" x="6584950" y="5359400"/>
          <p14:tracePt t="153675" x="6515100" y="5346700"/>
          <p14:tracePt t="153692" x="6350000" y="5276850"/>
          <p14:tracePt t="153709" x="6223000" y="5207000"/>
          <p14:tracePt t="153711" x="6178550" y="5187950"/>
          <p14:tracePt t="153726" x="6000750" y="5073650"/>
          <p14:tracePt t="153742" x="5816600" y="4972050"/>
          <p14:tracePt t="153759" x="5683250" y="4902200"/>
          <p14:tracePt t="153776" x="5588000" y="4845050"/>
          <p14:tracePt t="153792" x="5511800" y="4800600"/>
          <p14:tracePt t="153809" x="5492750" y="4781550"/>
          <p14:tracePt t="153826" x="5473700" y="4762500"/>
          <p14:tracePt t="153858" x="5473700" y="4756150"/>
          <p14:tracePt t="154006" x="5467350" y="4775200"/>
          <p14:tracePt t="154014" x="5467350" y="4794250"/>
          <p14:tracePt t="154026" x="5454650" y="4838700"/>
          <p14:tracePt t="154042" x="5429250" y="4921250"/>
          <p14:tracePt t="154045" x="5422900" y="4972050"/>
          <p14:tracePt t="154059" x="5416550" y="5029200"/>
          <p14:tracePt t="154077" x="5403850" y="5181600"/>
          <p14:tracePt t="154093" x="5403850" y="5283200"/>
          <p14:tracePt t="154109" x="5416550" y="5372100"/>
          <p14:tracePt t="154127" x="5435600" y="5486400"/>
          <p14:tracePt t="154143" x="5461000" y="5549900"/>
          <p14:tracePt t="154159" x="5473700" y="5568950"/>
          <p14:tracePt t="154176" x="5486400" y="5594350"/>
          <p14:tracePt t="154192" x="5505450" y="5607050"/>
          <p14:tracePt t="154209" x="5505450" y="5626100"/>
          <p14:tracePt t="154226" x="5518150" y="5638800"/>
          <p14:tracePt t="154242" x="5524500" y="5645150"/>
          <p14:tracePt t="154259" x="5530850" y="5657850"/>
          <p14:tracePt t="154263" x="5537200" y="5657850"/>
          <p14:tracePt t="154276" x="5537200" y="5664200"/>
          <p14:tracePt t="154293" x="5543550" y="5670550"/>
          <p14:tracePt t="154310" x="5543550" y="5676900"/>
          <p14:tracePt t="154312" x="5549900" y="5676900"/>
          <p14:tracePt t="154326" x="5549900" y="5683250"/>
          <p14:tracePt t="156608" x="5556250" y="5676900"/>
          <p14:tracePt t="156618" x="5556250" y="5670550"/>
          <p14:tracePt t="156627" x="5568950" y="5626100"/>
          <p14:tracePt t="156643" x="5600700" y="5524500"/>
          <p14:tracePt t="156660" x="5613400" y="5448300"/>
          <p14:tracePt t="156676" x="5619750" y="5378450"/>
          <p14:tracePt t="156693" x="5626100" y="5308600"/>
          <p14:tracePt t="156710" x="5657850" y="5213350"/>
          <p14:tracePt t="156727" x="5727700" y="5067300"/>
          <p14:tracePt t="156729" x="5778500" y="4978400"/>
          <p14:tracePt t="156744" x="5899150" y="4819650"/>
          <p14:tracePt t="156761" x="6032500" y="4667250"/>
          <p14:tracePt t="156776" x="6165850" y="4540250"/>
          <p14:tracePt t="156793" x="6273800" y="4451350"/>
          <p14:tracePt t="156810" x="6400800" y="4349750"/>
          <p14:tracePt t="156827" x="6527800" y="4260850"/>
          <p14:tracePt t="156843" x="6661150" y="4197350"/>
          <p14:tracePt t="156860" x="6775450" y="4140200"/>
          <p14:tracePt t="156877" x="6889750" y="4089400"/>
          <p14:tracePt t="156893" x="6953250" y="4057650"/>
          <p14:tracePt t="156910" x="7042150" y="4019550"/>
          <p14:tracePt t="156927" x="7086600" y="4006850"/>
          <p14:tracePt t="156943" x="7143750" y="3981450"/>
          <p14:tracePt t="156960" x="7239000" y="3937000"/>
          <p14:tracePt t="156976" x="7308850" y="3911600"/>
          <p14:tracePt t="156993" x="7385050" y="3892550"/>
          <p14:tracePt t="156994" x="7404100" y="3886200"/>
          <p14:tracePt t="157010" x="7461250" y="3879850"/>
          <p14:tracePt t="157026" x="7499350" y="3879850"/>
          <p14:tracePt t="157043" x="7518400" y="3879850"/>
          <p14:tracePt t="157060" x="7537450" y="3879850"/>
          <p14:tracePt t="157076" x="7550150" y="3879850"/>
          <p14:tracePt t="157093" x="7569200" y="3879850"/>
          <p14:tracePt t="157110" x="7588250" y="3879850"/>
          <p14:tracePt t="157126" x="7600950" y="3879850"/>
          <p14:tracePt t="157143" x="7632700" y="3905250"/>
          <p14:tracePt t="157160" x="7651750" y="3924300"/>
          <p14:tracePt t="157176" x="7689850" y="3968750"/>
          <p14:tracePt t="157193" x="7715250" y="3994150"/>
          <p14:tracePt t="157210" x="7740650" y="4032250"/>
          <p14:tracePt t="157226" x="7747000" y="4051300"/>
          <p14:tracePt t="157228" x="7753350" y="4057650"/>
          <p14:tracePt t="157244" x="7759700" y="4064000"/>
          <p14:tracePt t="157260" x="7759700" y="4076700"/>
          <p14:tracePt t="157277" x="7766050" y="4083050"/>
          <p14:tracePt t="157294" x="7766050" y="4095750"/>
          <p14:tracePt t="157310" x="7766050" y="4102100"/>
          <p14:tracePt t="157327" x="7766050" y="4108450"/>
          <p14:tracePt t="157357" x="7766050" y="4114800"/>
          <p14:tracePt t="157391" x="7766050" y="4121150"/>
          <p14:tracePt t="157405" x="7766050" y="4127500"/>
          <p14:tracePt t="157430" x="7766050" y="4133850"/>
          <p14:tracePt t="157437" x="7759700" y="4140200"/>
          <p14:tracePt t="157453" x="7753350" y="4152900"/>
          <p14:tracePt t="157461" x="7747000" y="4165600"/>
          <p14:tracePt t="157477" x="7727950" y="4184650"/>
          <p14:tracePt t="157493" x="7702550" y="4210050"/>
          <p14:tracePt t="157510" x="7683500" y="4222750"/>
          <p14:tracePt t="157527" x="7658100" y="4241800"/>
          <p14:tracePt t="157543" x="7645400" y="4254500"/>
          <p14:tracePt t="157560" x="7632700" y="4260850"/>
          <p14:tracePt t="157577" x="7620000" y="4267200"/>
          <p14:tracePt t="157599" x="7613650" y="4273550"/>
          <p14:tracePt t="157610" x="7607300" y="4273550"/>
          <p14:tracePt t="157627" x="7607300" y="4279900"/>
          <p14:tracePt t="157774" x="7600950" y="4273550"/>
          <p14:tracePt t="157796" x="7600950" y="4267200"/>
          <p14:tracePt t="157806" x="7600950" y="4260850"/>
          <p14:tracePt t="157814" x="7600950" y="4254500"/>
          <p14:tracePt t="157838" x="7600950" y="4248150"/>
          <p14:tracePt t="157854" x="7600950" y="4241800"/>
          <p14:tracePt t="157886" x="7600950" y="4235450"/>
          <p14:tracePt t="157902" x="7600950" y="4229100"/>
          <p14:tracePt t="157910" x="7600950" y="4222750"/>
          <p14:tracePt t="157925" x="7607300" y="4222750"/>
          <p14:tracePt t="157950" x="7607300" y="4216400"/>
          <p14:tracePt t="157958" x="7613650" y="4216400"/>
          <p14:tracePt t="158060" x="7613650" y="4210050"/>
          <p14:tracePt t="158076" x="7620000" y="4210050"/>
          <p14:tracePt t="158205" x="7626350" y="4210050"/>
          <p14:tracePt t="158227" x="7626350" y="4216400"/>
          <p14:tracePt t="158244" x="7626350" y="4222750"/>
          <p14:tracePt t="158252" x="7626350" y="4229100"/>
          <p14:tracePt t="158261" x="7626350" y="4235450"/>
          <p14:tracePt t="158294" x="7626350" y="4241800"/>
          <p14:tracePt t="158338" x="7626350" y="4248150"/>
          <p14:tracePt t="158378" x="7626350" y="4254500"/>
          <p14:tracePt t="158998" x="7626350" y="4248150"/>
          <p14:tracePt t="159006" x="7626350" y="4241800"/>
          <p14:tracePt t="159038" x="7626350" y="4235450"/>
          <p14:tracePt t="159054" x="7626350" y="4229100"/>
          <p14:tracePt t="159521" x="7626350" y="4235450"/>
          <p14:tracePt t="159529" x="7626350" y="4248150"/>
          <p14:tracePt t="159536" x="7632700" y="4267200"/>
          <p14:tracePt t="159546" x="7632700" y="4279900"/>
          <p14:tracePt t="159561" x="7645400" y="4324350"/>
          <p14:tracePt t="159578" x="7670800" y="4394200"/>
          <p14:tracePt t="159594" x="7689850" y="4483100"/>
          <p14:tracePt t="159611" x="7721600" y="4565650"/>
          <p14:tracePt t="159628" x="7753350" y="4667250"/>
          <p14:tracePt t="159644" x="7772400" y="4768850"/>
          <p14:tracePt t="159661" x="7797800" y="4921250"/>
          <p14:tracePt t="159664" x="7810500" y="4972050"/>
          <p14:tracePt t="159678" x="7810500" y="5035550"/>
          <p14:tracePt t="159694" x="7823200" y="5207000"/>
          <p14:tracePt t="159697" x="7823200" y="5270500"/>
          <p14:tracePt t="159712" x="7835900" y="5334000"/>
          <p14:tracePt t="159714" x="7835900" y="5391150"/>
          <p14:tracePt t="159728" x="7842250" y="5480050"/>
          <p14:tracePt t="159745" x="7848600" y="5556250"/>
          <p14:tracePt t="159761" x="7848600" y="5581650"/>
          <p14:tracePt t="159779" x="7854950" y="5619750"/>
          <p14:tracePt t="159884" x="7854950" y="5626100"/>
          <p14:tracePt t="159892" x="7854950" y="5632450"/>
          <p14:tracePt t="159899" x="7854950" y="5638800"/>
          <p14:tracePt t="159916" x="7854950" y="5645150"/>
          <p14:tracePt t="159928" x="7854950" y="5657850"/>
          <p14:tracePt t="159945" x="7854950" y="5683250"/>
          <p14:tracePt t="159947" x="7854950" y="5695950"/>
          <p14:tracePt t="159962" x="7854950" y="5708650"/>
          <p14:tracePt t="159964" x="7861300" y="5727700"/>
          <p14:tracePt t="159979" x="7861300" y="5746750"/>
          <p14:tracePt t="159995" x="7867650" y="5778500"/>
          <p14:tracePt t="160011" x="7874000" y="5810250"/>
          <p14:tracePt t="160029" x="7880350" y="5829300"/>
          <p14:tracePt t="160045" x="7886700" y="5848350"/>
          <p14:tracePt t="160061" x="7886700" y="5854700"/>
          <p14:tracePt t="160218" x="7880350" y="5848350"/>
          <p14:tracePt t="160226" x="7867650" y="5842000"/>
          <p14:tracePt t="160234" x="7835900" y="5829300"/>
          <p14:tracePt t="160245" x="7785100" y="5803900"/>
          <p14:tracePt t="160261" x="7683500" y="5765800"/>
          <p14:tracePt t="160278" x="7550150" y="5715000"/>
          <p14:tracePt t="160281" x="7505700" y="5695950"/>
          <p14:tracePt t="160295" x="7429500" y="5664200"/>
          <p14:tracePt t="160311" x="7327900" y="5632450"/>
          <p14:tracePt t="160328" x="7245350" y="5594350"/>
          <p14:tracePt t="160345" x="7181850" y="5575300"/>
          <p14:tracePt t="160347" x="7162800" y="5562600"/>
          <p14:tracePt t="160363" x="7137400" y="5537200"/>
          <p14:tracePt t="160378" x="7112000" y="5524500"/>
          <p14:tracePt t="160395" x="7099300" y="5511800"/>
          <p14:tracePt t="160411" x="7073900" y="5486400"/>
          <p14:tracePt t="160428" x="7035800" y="5461000"/>
          <p14:tracePt t="160445" x="6978650" y="5429250"/>
          <p14:tracePt t="160461" x="6883400" y="5372100"/>
          <p14:tracePt t="160478" x="6832600" y="5353050"/>
          <p14:tracePt t="160495" x="6775450" y="5327650"/>
          <p14:tracePt t="160511" x="6711950" y="5302250"/>
          <p14:tracePt t="160528" x="6680200" y="5289550"/>
          <p14:tracePt t="160530" x="6661150" y="5283200"/>
          <p14:tracePt t="160545" x="6642100" y="5276850"/>
          <p14:tracePt t="160563" x="6610350" y="5264150"/>
          <p14:tracePt t="160578" x="6597650" y="5264150"/>
          <p14:tracePt t="160774" x="6584950" y="5257800"/>
          <p14:tracePt t="160782" x="6565900" y="5245100"/>
          <p14:tracePt t="160795" x="6546850" y="5245100"/>
          <p14:tracePt t="160813" x="6445250" y="5194300"/>
          <p14:tracePt t="160828" x="6356350" y="5149850"/>
          <p14:tracePt t="160845" x="6286500" y="5105400"/>
          <p14:tracePt t="160863" x="6248400" y="5080000"/>
          <p14:tracePt t="160879" x="6216650" y="5035550"/>
          <p14:tracePt t="160895" x="6197600" y="4997450"/>
          <p14:tracePt t="160912" x="6178550" y="4946650"/>
          <p14:tracePt t="160928" x="6159500" y="4902200"/>
          <p14:tracePt t="160945" x="6115050" y="4819650"/>
          <p14:tracePt t="160962" x="6051550" y="4730750"/>
          <p14:tracePt t="160979" x="6000750" y="4686300"/>
          <p14:tracePt t="160995" x="5943600" y="4648200"/>
          <p14:tracePt t="161012" x="5899150" y="4622800"/>
          <p14:tracePt t="161014" x="5886450" y="4622800"/>
          <p14:tracePt t="161029" x="5880100" y="4622800"/>
          <p14:tracePt t="161045" x="5873750" y="4616450"/>
          <p14:tracePt t="161089" x="5867400" y="4616450"/>
          <p14:tracePt t="161094" x="5867400" y="4610100"/>
          <p14:tracePt t="161111" x="5861050" y="4610100"/>
          <p14:tracePt t="161121" x="5861050" y="4603750"/>
          <p14:tracePt t="161128" x="5854700" y="4603750"/>
          <p14:tracePt t="161145" x="5848350" y="4597400"/>
          <p14:tracePt t="161161" x="5842000" y="4591050"/>
          <p14:tracePt t="161178" x="5835650" y="4591050"/>
          <p14:tracePt t="161195" x="5835650" y="4584700"/>
          <p14:tracePt t="161212" x="5822950" y="4578350"/>
          <p14:tracePt t="161278" x="5816600" y="4578350"/>
          <p14:tracePt t="161286" x="5816600" y="4584700"/>
          <p14:tracePt t="161295" x="5816600" y="4597400"/>
          <p14:tracePt t="161312" x="5803900" y="4641850"/>
          <p14:tracePt t="161329" x="5784850" y="4686300"/>
          <p14:tracePt t="161346" x="5765800" y="4737100"/>
          <p14:tracePt t="161349" x="5753100" y="4768850"/>
          <p14:tracePt t="161362" x="5746750" y="4787900"/>
          <p14:tracePt t="161378" x="5734050" y="4826000"/>
          <p14:tracePt t="161381" x="5721350" y="4851400"/>
          <p14:tracePt t="161396" x="5721350" y="4864100"/>
          <p14:tracePt t="161398" x="5708650" y="4889500"/>
          <p14:tracePt t="161413" x="5695950" y="4914900"/>
          <p14:tracePt t="161429" x="5683250" y="4953000"/>
          <p14:tracePt t="161446" x="5670550" y="4978400"/>
          <p14:tracePt t="161462" x="5664200" y="4997450"/>
          <p14:tracePt t="161478" x="5664200" y="5022850"/>
          <p14:tracePt t="161495" x="5657850" y="5041900"/>
          <p14:tracePt t="161511" x="5645150" y="5086350"/>
          <p14:tracePt t="161528" x="5632450" y="5137150"/>
          <p14:tracePt t="161545" x="5619750" y="5181600"/>
          <p14:tracePt t="161561" x="5613400" y="5226050"/>
          <p14:tracePt t="161578" x="5600700" y="5283200"/>
          <p14:tracePt t="161595" x="5600700" y="5314950"/>
          <p14:tracePt t="161612" x="5594350" y="5353050"/>
          <p14:tracePt t="161628" x="5594350" y="5384800"/>
          <p14:tracePt t="161645" x="5588000" y="5410200"/>
          <p14:tracePt t="161646" x="5588000" y="5422900"/>
          <p14:tracePt t="161662" x="5588000" y="5435600"/>
          <p14:tracePt t="161876" x="5581650" y="5435600"/>
          <p14:tracePt t="161889" x="5568950" y="5416550"/>
          <p14:tracePt t="161898" x="5549900" y="5397500"/>
          <p14:tracePt t="161913" x="5537200" y="5365750"/>
          <p14:tracePt t="162470" x="5530850" y="5365750"/>
          <p14:tracePt t="162486" x="5524500" y="5378450"/>
          <p14:tracePt t="162494" x="5518150" y="5403850"/>
          <p14:tracePt t="162502" x="5505450" y="5429250"/>
          <p14:tracePt t="162512" x="5499100" y="5454650"/>
          <p14:tracePt t="162529" x="5480050" y="5505450"/>
          <p14:tracePt t="162545" x="5473700" y="5556250"/>
          <p14:tracePt t="162562" x="5473700" y="5594350"/>
          <p14:tracePt t="162579" x="5480050" y="5613400"/>
          <p14:tracePt t="162595" x="5480050" y="5632450"/>
          <p14:tracePt t="162612" x="5486400" y="5651500"/>
          <p14:tracePt t="162629" x="5486400" y="5657850"/>
          <p14:tracePt t="162646" x="5518150" y="5657850"/>
          <p14:tracePt t="162662" x="5568950" y="5657850"/>
          <p14:tracePt t="162679" x="5626100" y="5645150"/>
          <p14:tracePt t="162696" x="5721350" y="5607050"/>
          <p14:tracePt t="162712" x="5822950" y="5549900"/>
          <p14:tracePt t="162729" x="5969000" y="5454650"/>
          <p14:tracePt t="162745" x="6127750" y="5327650"/>
          <p14:tracePt t="162762" x="6216650" y="5251450"/>
          <p14:tracePt t="162779" x="6286500" y="5194300"/>
          <p14:tracePt t="162796" x="6356350" y="5130800"/>
          <p14:tracePt t="162812" x="6407150" y="5092700"/>
          <p14:tracePt t="162815" x="6445250" y="5041900"/>
          <p14:tracePt t="162829" x="6464300" y="5022850"/>
          <p14:tracePt t="162846" x="6521450" y="4959350"/>
          <p14:tracePt t="162862" x="6578600" y="4889500"/>
          <p14:tracePt t="162865" x="6629400" y="4832350"/>
          <p14:tracePt t="162879" x="6648450" y="4813300"/>
          <p14:tracePt t="162897" x="6750050" y="4699000"/>
          <p14:tracePt t="162912" x="6788150" y="4660900"/>
          <p14:tracePt t="162929" x="6851650" y="4603750"/>
          <p14:tracePt t="162946" x="6908800" y="4552950"/>
          <p14:tracePt t="162963" x="6921500" y="4540250"/>
          <p14:tracePt t="162979" x="6940550" y="4527550"/>
          <p14:tracePt t="163066" x="6953250" y="4527550"/>
          <p14:tracePt t="163082" x="6965950" y="4527550"/>
          <p14:tracePt t="163090" x="6972300" y="4527550"/>
          <p14:tracePt t="163107" x="6978650" y="4527550"/>
          <p14:tracePt t="163113" x="6991350" y="4527550"/>
          <p14:tracePt t="163129" x="6997700" y="4527550"/>
          <p14:tracePt t="163146" x="7010400" y="4527550"/>
          <p14:tracePt t="163162" x="7016750" y="4527550"/>
          <p14:tracePt t="163179" x="7023100" y="4527550"/>
          <p14:tracePt t="163196" x="7035800" y="4540250"/>
          <p14:tracePt t="163213" x="7054850" y="4540250"/>
          <p14:tracePt t="163229" x="7067550" y="4552950"/>
          <p14:tracePt t="163246" x="7086600" y="4559300"/>
          <p14:tracePt t="163263" x="7112000" y="4565650"/>
          <p14:tracePt t="163279" x="7131050" y="4565650"/>
          <p14:tracePt t="163296" x="7143750" y="4572000"/>
          <p14:tracePt t="163299" x="7156450" y="4572000"/>
          <p14:tracePt t="163313" x="7156450" y="4578350"/>
          <p14:tracePt t="163330" x="7175500" y="4584700"/>
          <p14:tracePt t="163347" x="7188200" y="4584700"/>
          <p14:tracePt t="163363" x="7194550" y="4584700"/>
          <p14:tracePt t="163380" x="7200900" y="4584700"/>
          <p14:tracePt t="163396" x="7213600" y="4591050"/>
          <p14:tracePt t="163413" x="7226300" y="4597400"/>
          <p14:tracePt t="163429" x="7239000" y="4603750"/>
          <p14:tracePt t="163446" x="7251700" y="4603750"/>
          <p14:tracePt t="163463" x="7264400" y="4610100"/>
          <p14:tracePt t="163479" x="7270750" y="4616450"/>
          <p14:tracePt t="163496" x="7277100" y="4616450"/>
          <p14:tracePt t="163513" x="7283450" y="4616450"/>
          <p14:tracePt t="163529" x="7289800" y="4616450"/>
          <p14:tracePt t="163546" x="7296150" y="4616450"/>
          <p14:tracePt t="163562" x="7302500" y="4616450"/>
          <p14:tracePt t="163579" x="7308850" y="4622800"/>
          <p14:tracePt t="163596" x="7315200" y="4622800"/>
          <p14:tracePt t="163621" x="7315200" y="4629150"/>
          <p14:tracePt t="163629" x="7321550" y="4629150"/>
          <p14:tracePt t="163646" x="7327900" y="4641850"/>
          <p14:tracePt t="163663" x="7340600" y="4667250"/>
          <p14:tracePt t="163679" x="7346950" y="4679950"/>
          <p14:tracePt t="163696" x="7353300" y="4692650"/>
          <p14:tracePt t="163720" x="7353300" y="4699000"/>
          <p14:tracePt t="164002" x="7359650" y="4699000"/>
          <p14:tracePt t="164026" x="7366000" y="4699000"/>
          <p14:tracePt t="165670" x="7366000" y="4705350"/>
          <p14:tracePt t="165686" x="7366000" y="4718050"/>
          <p14:tracePt t="165694" x="7353300" y="4724400"/>
          <p14:tracePt t="165702" x="7340600" y="4737100"/>
          <p14:tracePt t="165714" x="7340600" y="4743450"/>
          <p14:tracePt t="165730" x="7340600" y="4762500"/>
          <p14:tracePt t="165734" x="7353300" y="4781550"/>
          <p14:tracePt t="165747" x="7410450" y="4800600"/>
          <p14:tracePt t="165765" x="7600950" y="4895850"/>
          <p14:tracePt t="165780" x="7670800" y="4927600"/>
          <p14:tracePt t="166190" x="7664450" y="4914900"/>
          <p14:tracePt t="166201" x="7651750" y="4902200"/>
          <p14:tracePt t="166207" x="7639050" y="4889500"/>
          <p14:tracePt t="166223" x="7639050" y="4876800"/>
          <p14:tracePt t="166233" x="7626350" y="4870450"/>
          <p14:tracePt t="166247" x="7620000" y="4870450"/>
          <p14:tracePt t="166265" x="7600950" y="4845050"/>
          <p14:tracePt t="166282" x="7607300" y="4845050"/>
          <p14:tracePt t="166297" x="7613650" y="4845050"/>
          <p14:tracePt t="166354" x="7613650" y="4838700"/>
          <p14:tracePt t="166640" x="7607300" y="4851400"/>
          <p14:tracePt t="166648" x="7600950" y="4864100"/>
          <p14:tracePt t="166656" x="7588250" y="4876800"/>
          <p14:tracePt t="166664" x="7581900" y="4889500"/>
          <p14:tracePt t="166681" x="7550150" y="4921250"/>
          <p14:tracePt t="166697" x="7537450" y="4940300"/>
          <p14:tracePt t="166714" x="7480300" y="5003800"/>
          <p14:tracePt t="166730" x="7423150" y="5054600"/>
          <p14:tracePt t="166747" x="7302500" y="5162550"/>
          <p14:tracePt t="166764" x="7194550" y="5283200"/>
          <p14:tracePt t="166780" x="7124700" y="5353050"/>
          <p14:tracePt t="166797" x="7029450" y="5441950"/>
          <p14:tracePt t="166813" x="6959600" y="5511800"/>
          <p14:tracePt t="166830" x="6686550" y="5715000"/>
          <p14:tracePt t="166848" x="6534150" y="5822950"/>
          <p14:tracePt t="166850" x="6400800" y="5911850"/>
          <p14:tracePt t="166865" x="6197600" y="6070600"/>
          <p14:tracePt t="166881" x="6070600" y="6146800"/>
          <p14:tracePt t="166897" x="5905500" y="6210300"/>
          <p14:tracePt t="166914" x="5778500" y="6229350"/>
          <p14:tracePt t="166931" x="5600700" y="6229350"/>
          <p14:tracePt t="166947" x="5403850" y="6178550"/>
          <p14:tracePt t="166964" x="5270500" y="6115050"/>
          <p14:tracePt t="166981" x="5111750" y="6000750"/>
          <p14:tracePt t="166997" x="5022850" y="5905500"/>
          <p14:tracePt t="167001" x="4972050" y="5816600"/>
          <p14:tracePt t="167014" x="4933950" y="5727700"/>
          <p14:tracePt t="167030" x="4883150" y="5537200"/>
          <p14:tracePt t="167033" x="4883150" y="5492750"/>
          <p14:tracePt t="167047" x="4870450" y="5378450"/>
          <p14:tracePt t="167064" x="4908550" y="5041900"/>
          <p14:tracePt t="167080" x="4921250" y="4997450"/>
          <p14:tracePt t="167097" x="4997450" y="4813300"/>
          <p14:tracePt t="167099" x="5041900" y="4737100"/>
          <p14:tracePt t="167114" x="5105400" y="4648200"/>
          <p14:tracePt t="167130" x="5219700" y="4540250"/>
          <p14:tracePt t="167147" x="5340350" y="4438650"/>
          <p14:tracePt t="167164" x="5454650" y="4349750"/>
          <p14:tracePt t="167180" x="5638800" y="4222750"/>
          <p14:tracePt t="167197" x="5765800" y="4140200"/>
          <p14:tracePt t="167214" x="5949950" y="4051300"/>
          <p14:tracePt t="167230" x="6076950" y="4013200"/>
          <p14:tracePt t="167247" x="6254750" y="3975100"/>
          <p14:tracePt t="167264" x="6438900" y="3949700"/>
          <p14:tracePt t="167281" x="6565900" y="3937000"/>
          <p14:tracePt t="167283" x="6654800" y="3917950"/>
          <p14:tracePt t="167297" x="6731000" y="3917950"/>
          <p14:tracePt t="167315" x="6877050" y="3905250"/>
          <p14:tracePt t="167330" x="6991350" y="3905250"/>
          <p14:tracePt t="167347" x="7067550" y="3905250"/>
          <p14:tracePt t="167364" x="7188200" y="3917950"/>
          <p14:tracePt t="167381" x="7277100" y="3930650"/>
          <p14:tracePt t="167397" x="7391400" y="3956050"/>
          <p14:tracePt t="167414" x="7499350" y="3968750"/>
          <p14:tracePt t="167431" x="7607300" y="4000500"/>
          <p14:tracePt t="167447" x="7734300" y="4044950"/>
          <p14:tracePt t="167464" x="7835900" y="4083050"/>
          <p14:tracePt t="167481" x="7937500" y="4127500"/>
          <p14:tracePt t="167497" x="8020050" y="4171950"/>
          <p14:tracePt t="167514" x="8070850" y="4210050"/>
          <p14:tracePt t="167516" x="8115300" y="4248150"/>
          <p14:tracePt t="167531" x="8140700" y="4273550"/>
          <p14:tracePt t="167534" x="8191500" y="4343400"/>
          <p14:tracePt t="167548" x="8235950" y="4394200"/>
          <p14:tracePt t="167564" x="8255000" y="4432300"/>
          <p14:tracePt t="167565" x="8305800" y="4521200"/>
          <p14:tracePt t="167581" x="8356600" y="4603750"/>
          <p14:tracePt t="167597" x="8420100" y="4787900"/>
          <p14:tracePt t="167614" x="8477250" y="4959350"/>
          <p14:tracePt t="167631" x="8547100" y="5245100"/>
          <p14:tracePt t="167647" x="8585200" y="5441950"/>
          <p14:tracePt t="167664" x="8610600" y="5626100"/>
          <p14:tracePt t="167681" x="8616950" y="5765800"/>
          <p14:tracePt t="167697" x="8629650" y="5892800"/>
          <p14:tracePt t="167714" x="8629650" y="5937250"/>
          <p14:tracePt t="167731" x="8629650" y="5949950"/>
          <p14:tracePt t="167747" x="8629650" y="5956300"/>
          <p14:tracePt t="168130" x="8629650" y="5949950"/>
          <p14:tracePt t="168138" x="8610600" y="5930900"/>
          <p14:tracePt t="168148" x="8578850" y="5880100"/>
          <p14:tracePt t="168165" x="8515350" y="5753100"/>
          <p14:tracePt t="168181" x="8426450" y="5607050"/>
          <p14:tracePt t="168197" x="8331200" y="5461000"/>
          <p14:tracePt t="168214" x="8235950" y="5327650"/>
          <p14:tracePt t="168231" x="8134350" y="5175250"/>
          <p14:tracePt t="168247" x="8051800" y="5054600"/>
          <p14:tracePt t="168264" x="7975600" y="4953000"/>
          <p14:tracePt t="168281" x="7912100" y="4870450"/>
          <p14:tracePt t="168282" x="7893050" y="4845050"/>
          <p14:tracePt t="168298" x="7842250" y="4775200"/>
          <p14:tracePt t="168314" x="7810500" y="4743450"/>
          <p14:tracePt t="168331" x="7791450" y="4724400"/>
          <p14:tracePt t="168347" x="7778750" y="4711700"/>
          <p14:tracePt t="168364" x="7766050" y="4699000"/>
          <p14:tracePt t="168381" x="7747000" y="4679950"/>
          <p14:tracePt t="168397" x="7721600" y="4660900"/>
          <p14:tracePt t="168414" x="7702550" y="4648200"/>
          <p14:tracePt t="168431" x="7677150" y="4629150"/>
          <p14:tracePt t="168447" x="7658100" y="4616450"/>
          <p14:tracePt t="168464" x="7632700" y="4610100"/>
          <p14:tracePt t="168481" x="7613650" y="4603750"/>
          <p14:tracePt t="168498" x="7594600" y="4597400"/>
          <p14:tracePt t="168501" x="7575550" y="4591050"/>
          <p14:tracePt t="168515" x="7569200" y="4591050"/>
          <p14:tracePt t="168532" x="7531100" y="4584700"/>
          <p14:tracePt t="168549" x="7518400" y="4584700"/>
          <p14:tracePt t="169050" x="7518400" y="4578350"/>
          <p14:tracePt t="169058" x="7518400" y="4572000"/>
          <p14:tracePt t="169066" x="7518400" y="4565650"/>
          <p14:tracePt t="169081" x="7518400" y="4540250"/>
          <p14:tracePt t="169098" x="7524750" y="4527550"/>
          <p14:tracePt t="169114" x="7531100" y="4521200"/>
          <p14:tracePt t="169131" x="7531100" y="4502150"/>
          <p14:tracePt t="169148" x="7531100" y="4489450"/>
          <p14:tracePt t="169165" x="7537450" y="4483100"/>
          <p14:tracePt t="169182" x="7543800" y="4464050"/>
          <p14:tracePt t="169185" x="7550150" y="4464050"/>
          <p14:tracePt t="169198" x="7550150" y="4451350"/>
          <p14:tracePt t="169215" x="7556500" y="4432300"/>
          <p14:tracePt t="169218" x="7562850" y="4425950"/>
          <p14:tracePt t="169233" x="7575550" y="4406900"/>
          <p14:tracePt t="169249" x="7581900" y="4400550"/>
          <p14:tracePt t="169265" x="7588250" y="4387850"/>
          <p14:tracePt t="169292" x="7588250" y="4381500"/>
          <p14:tracePt t="169332" x="7588250" y="4375150"/>
          <p14:tracePt t="169340" x="7594600" y="4375150"/>
          <p14:tracePt t="169348" x="7594600" y="4368800"/>
          <p14:tracePt t="169365" x="7600950" y="4362450"/>
          <p14:tracePt t="169382" x="7600950" y="4356100"/>
          <p14:tracePt t="169398" x="7607300" y="4349750"/>
          <p14:tracePt t="169415" x="7613650" y="4337050"/>
          <p14:tracePt t="169432" x="7620000" y="4330700"/>
          <p14:tracePt t="169435" x="7620000" y="4324350"/>
          <p14:tracePt t="169449" x="7626350" y="4318000"/>
          <p14:tracePt t="169465" x="7632700" y="4318000"/>
          <p14:tracePt t="169483" x="7639050" y="4305300"/>
          <p14:tracePt t="169499" x="7651750" y="4298950"/>
          <p14:tracePt t="169515" x="7658100" y="4286250"/>
          <p14:tracePt t="169532" x="7664450" y="4286250"/>
          <p14:tracePt t="169548" x="7670800" y="4273550"/>
          <p14:tracePt t="169602" x="7670800" y="4267200"/>
          <p14:tracePt t="169641" x="7670800" y="4260850"/>
          <p14:tracePt t="169649" x="7677150" y="4260850"/>
          <p14:tracePt t="169657" x="7677150" y="4254500"/>
          <p14:tracePt t="169706" x="7677150" y="4248150"/>
          <p14:tracePt t="169714" x="7683500" y="4248150"/>
          <p14:tracePt t="169839" x="7677150" y="4254500"/>
          <p14:tracePt t="169845" x="7670800" y="4254500"/>
          <p14:tracePt t="169854" x="7658100" y="4273550"/>
          <p14:tracePt t="169865" x="7639050" y="4292600"/>
          <p14:tracePt t="169882" x="7581900" y="4349750"/>
          <p14:tracePt t="169898" x="7512050" y="4400550"/>
          <p14:tracePt t="169915" x="7467600" y="4432300"/>
          <p14:tracePt t="169931" x="7423150" y="4457700"/>
          <p14:tracePt t="169948" x="7397750" y="4476750"/>
          <p14:tracePt t="169950" x="7385050" y="4483100"/>
          <p14:tracePt t="169965" x="7378700" y="4489450"/>
          <p14:tracePt t="169982" x="7366000" y="4502150"/>
          <p14:tracePt t="169999" x="7359650" y="4508500"/>
          <p14:tracePt t="170015" x="7346950" y="4521200"/>
          <p14:tracePt t="170032" x="7327900" y="4546600"/>
          <p14:tracePt t="170048" x="7289800" y="4584700"/>
          <p14:tracePt t="170065" x="7258050" y="4629150"/>
          <p14:tracePt t="170082" x="7239000" y="4654550"/>
          <p14:tracePt t="170098" x="7219950" y="4679950"/>
          <p14:tracePt t="170115" x="7194550" y="4711700"/>
          <p14:tracePt t="170132" x="7188200" y="4724400"/>
          <p14:tracePt t="170148" x="7175500" y="4737100"/>
          <p14:tracePt t="170165" x="7169150" y="4749800"/>
          <p14:tracePt t="170182" x="7169150" y="4756150"/>
          <p14:tracePt t="170328" x="7162800" y="4756150"/>
          <p14:tracePt t="170334" x="7150100" y="4762500"/>
          <p14:tracePt t="170351" x="7124700" y="4762500"/>
          <p14:tracePt t="170366" x="7073900" y="4762500"/>
          <p14:tracePt t="170382" x="7016750" y="4762500"/>
          <p14:tracePt t="170399" x="6940550" y="4762500"/>
          <p14:tracePt t="170415" x="6851650" y="4762500"/>
          <p14:tracePt t="170432" x="6756400" y="4743450"/>
          <p14:tracePt t="170449" x="6623050" y="4737100"/>
          <p14:tracePt t="170465" x="6546850" y="4724400"/>
          <p14:tracePt t="170482" x="6457950" y="4711700"/>
          <p14:tracePt t="170498" x="6426200" y="4705350"/>
          <p14:tracePt t="170515" x="6413500" y="4699000"/>
          <p14:tracePt t="170532" x="6407150" y="4699000"/>
          <p14:tracePt t="170564" x="6400800" y="4699000"/>
          <p14:tracePt t="170578" x="6394450" y="4699000"/>
          <p14:tracePt t="170594" x="6388100" y="4699000"/>
          <p14:tracePt t="170602" x="6369050" y="4692650"/>
          <p14:tracePt t="170615" x="6356350" y="4692650"/>
          <p14:tracePt t="170632" x="6318250" y="4692650"/>
          <p14:tracePt t="170648" x="6273800" y="4692650"/>
          <p14:tracePt t="170665" x="6223000" y="4686300"/>
          <p14:tracePt t="170682" x="6172200" y="4679950"/>
          <p14:tracePt t="170698" x="6134100" y="4673600"/>
          <p14:tracePt t="170715" x="6102350" y="4667250"/>
          <p14:tracePt t="170717" x="6096000" y="4667250"/>
          <p14:tracePt t="170732" x="6064250" y="4660900"/>
          <p14:tracePt t="170749" x="6045200" y="4660900"/>
          <p14:tracePt t="170766" x="6026150" y="4654550"/>
          <p14:tracePt t="170782" x="6007100" y="4654550"/>
          <p14:tracePt t="170799" x="5988050" y="4654550"/>
          <p14:tracePt t="170816" x="5969000" y="4654550"/>
          <p14:tracePt t="170832" x="5943600" y="4654550"/>
          <p14:tracePt t="170849" x="5930900" y="4654550"/>
          <p14:tracePt t="170866" x="5899150" y="4654550"/>
          <p14:tracePt t="170870" x="5892800" y="4654550"/>
          <p14:tracePt t="170882" x="5886450" y="4654550"/>
          <p14:tracePt t="170899" x="5880100" y="4654550"/>
          <p14:tracePt t="171064" x="5892800" y="4667250"/>
          <p14:tracePt t="171072" x="5899150" y="4673600"/>
          <p14:tracePt t="171082" x="5911850" y="4686300"/>
          <p14:tracePt t="171099" x="5949950" y="4718050"/>
          <p14:tracePt t="171115" x="5994400" y="4756150"/>
          <p14:tracePt t="171120" x="6032500" y="4787900"/>
          <p14:tracePt t="171132" x="6051550" y="4806950"/>
          <p14:tracePt t="171149" x="6140450" y="4876800"/>
          <p14:tracePt t="171151" x="6165850" y="4908550"/>
          <p14:tracePt t="171166" x="6223000" y="4953000"/>
          <p14:tracePt t="171182" x="6280150" y="4997450"/>
          <p14:tracePt t="171199" x="6330950" y="5035550"/>
          <p14:tracePt t="171215" x="6388100" y="5073650"/>
          <p14:tracePt t="171232" x="6432550" y="5105400"/>
          <p14:tracePt t="171249" x="6489700" y="5143500"/>
          <p14:tracePt t="171265" x="6534150" y="5175250"/>
          <p14:tracePt t="171282" x="6565900" y="5200650"/>
          <p14:tracePt t="171299" x="6584950" y="5213350"/>
          <p14:tracePt t="171316" x="6604000" y="5226050"/>
          <p14:tracePt t="171332" x="6623050" y="5245100"/>
          <p14:tracePt t="171349" x="6629400" y="5245100"/>
          <p14:tracePt t="171365" x="6635750" y="5257800"/>
          <p14:tracePt t="171467" x="6635750" y="5270500"/>
          <p14:tracePt t="171474" x="6635750" y="5276850"/>
          <p14:tracePt t="171483" x="6610350" y="5295900"/>
          <p14:tracePt t="171500" x="6565900" y="5340350"/>
          <p14:tracePt t="171516" x="6508750" y="5378450"/>
          <p14:tracePt t="171532" x="6413500" y="5435600"/>
          <p14:tracePt t="171549" x="6280150" y="5499100"/>
          <p14:tracePt t="171566" x="6178550" y="5549900"/>
          <p14:tracePt t="171582" x="6051550" y="5607050"/>
          <p14:tracePt t="171600" x="5981700" y="5645150"/>
          <p14:tracePt t="171603" x="5930900" y="5670550"/>
          <p14:tracePt t="171616" x="5892800" y="5695950"/>
          <p14:tracePt t="171632" x="5848350" y="5721350"/>
          <p14:tracePt t="171635" x="5822950" y="5740400"/>
          <p14:tracePt t="171649" x="5810250" y="5746750"/>
          <p14:tracePt t="171666" x="5784850" y="5765800"/>
          <p14:tracePt t="171798" x="5791200" y="5765800"/>
          <p14:tracePt t="171804" x="5803900" y="5765800"/>
          <p14:tracePt t="171816" x="5829300" y="5759450"/>
          <p14:tracePt t="171833" x="5930900" y="5721350"/>
          <p14:tracePt t="171849" x="6096000" y="5664200"/>
          <p14:tracePt t="171866" x="6311900" y="5575300"/>
          <p14:tracePt t="171869" x="6400800" y="5549900"/>
          <p14:tracePt t="171883" x="6604000" y="5492750"/>
          <p14:tracePt t="171901" x="7124700" y="5391150"/>
          <p14:tracePt t="171917" x="7442200" y="5327650"/>
          <p14:tracePt t="171933" x="7721600" y="5251450"/>
          <p14:tracePt t="171949" x="7981950" y="5168900"/>
          <p14:tracePt t="171966" x="8166100" y="5092700"/>
          <p14:tracePt t="171983" x="8280400" y="5035550"/>
          <p14:tracePt t="171999" x="8356600" y="4991100"/>
          <p14:tracePt t="172016" x="8375650" y="4978400"/>
          <p14:tracePt t="172033" x="8375650" y="4965700"/>
          <p14:tracePt t="172049" x="8375650" y="4959350"/>
          <p14:tracePt t="172066" x="8375650" y="4953000"/>
          <p14:tracePt t="172083" x="8375650" y="4933950"/>
          <p14:tracePt t="172086" x="8375650" y="4927600"/>
          <p14:tracePt t="172099" x="8375650" y="4914900"/>
          <p14:tracePt t="172116" x="8375650" y="4895850"/>
          <p14:tracePt t="172119" x="8375650" y="4889500"/>
          <p14:tracePt t="172133" x="8375650" y="4876800"/>
          <p14:tracePt t="172151" x="8375650" y="4857750"/>
          <p14:tracePt t="172168" x="8369300" y="4857750"/>
          <p14:tracePt t="172183" x="8362950" y="4851400"/>
          <p14:tracePt t="172224" x="8362950" y="4857750"/>
          <p14:tracePt t="172232" x="8356600" y="4870450"/>
          <p14:tracePt t="172240" x="8356600" y="4889500"/>
          <p14:tracePt t="172250" x="8350250" y="4921250"/>
          <p14:tracePt t="172266" x="8331200" y="5035550"/>
          <p14:tracePt t="172283" x="8318500" y="5149850"/>
          <p14:tracePt t="172288" x="8318500" y="5207000"/>
          <p14:tracePt t="172299" x="8312150" y="5283200"/>
          <p14:tracePt t="172316" x="8312150" y="5359400"/>
          <p14:tracePt t="172319" x="8299450" y="5410200"/>
          <p14:tracePt t="172333" x="8299450" y="5435600"/>
          <p14:tracePt t="172351" x="8299450" y="5518150"/>
          <p14:tracePt t="172368" x="8280400" y="5575300"/>
          <p14:tracePt t="172383" x="8280400" y="5600700"/>
          <p14:tracePt t="172401" x="8255000" y="5702300"/>
          <p14:tracePt t="172417" x="8242300" y="5759450"/>
          <p14:tracePt t="172433" x="8235950" y="5791200"/>
          <p14:tracePt t="172450" x="8235950" y="5797550"/>
          <p14:tracePt t="172519" x="8223250" y="5791200"/>
          <p14:tracePt t="172526" x="8216900" y="5784850"/>
          <p14:tracePt t="172535" x="8191500" y="5753100"/>
          <p14:tracePt t="172549" x="8128000" y="5657850"/>
          <p14:tracePt t="172566" x="8058150" y="5543550"/>
          <p14:tracePt t="172583" x="7937500" y="5353050"/>
          <p14:tracePt t="172600" x="7842250" y="5200650"/>
          <p14:tracePt t="172616" x="7785100" y="5105400"/>
          <p14:tracePt t="172633" x="7734300" y="5035550"/>
          <p14:tracePt t="172649" x="7708900" y="4997450"/>
          <p14:tracePt t="172666" x="7689850" y="4972050"/>
          <p14:tracePt t="172682" x="7683500" y="4972050"/>
          <p14:tracePt t="172699" x="7683500" y="4965700"/>
          <p14:tracePt t="172716" x="7677150" y="4965700"/>
          <p14:tracePt t="172733" x="7670800" y="4959350"/>
          <p14:tracePt t="172735" x="7670800" y="4953000"/>
          <p14:tracePt t="172749" x="7658100" y="4946650"/>
          <p14:tracePt t="172766" x="7639050" y="4927600"/>
          <p14:tracePt t="172783" x="7626350" y="4914900"/>
          <p14:tracePt t="172799" x="7607300" y="4895850"/>
          <p14:tracePt t="172816" x="7588250" y="4889500"/>
          <p14:tracePt t="172832" x="7575550" y="4870450"/>
          <p14:tracePt t="172849" x="7550150" y="4857750"/>
          <p14:tracePt t="172866" x="7524750" y="4832350"/>
          <p14:tracePt t="172882" x="7505700" y="4813300"/>
          <p14:tracePt t="172899" x="7493000" y="4806950"/>
          <p14:tracePt t="172916" x="7480300" y="4794250"/>
          <p14:tracePt t="172932" x="7473950" y="4787900"/>
          <p14:tracePt t="172949" x="7473950" y="4781550"/>
          <p14:tracePt t="173166" x="7473950" y="4775200"/>
          <p14:tracePt t="173174" x="7473950" y="4762500"/>
          <p14:tracePt t="173183" x="7473950" y="4756150"/>
          <p14:tracePt t="173200" x="7473950" y="4737100"/>
          <p14:tracePt t="173217" x="7473950" y="4705350"/>
          <p14:tracePt t="173233" x="7480300" y="4667250"/>
          <p14:tracePt t="173250" x="7505700" y="4597400"/>
          <p14:tracePt t="173266" x="7512050" y="4559300"/>
          <p14:tracePt t="173283" x="7524750" y="4521200"/>
          <p14:tracePt t="173300" x="7531100" y="4508500"/>
          <p14:tracePt t="173303" x="7537450" y="4502150"/>
          <p14:tracePt t="173317" x="7537450" y="4495800"/>
          <p14:tracePt t="173334" x="7543800" y="4483100"/>
          <p14:tracePt t="173336" x="7543800" y="4476750"/>
          <p14:tracePt t="173351" x="7550150" y="4464050"/>
          <p14:tracePt t="173367" x="7562850" y="4438650"/>
          <p14:tracePt t="173383" x="7575550" y="4413250"/>
          <p14:tracePt t="173400" x="7581900" y="4381500"/>
          <p14:tracePt t="173416" x="7594600" y="4356100"/>
          <p14:tracePt t="173433" x="7600950" y="4343400"/>
          <p14:tracePt t="173450" x="7607300" y="4330700"/>
          <p14:tracePt t="173466" x="7613650" y="4324350"/>
          <p14:tracePt t="173483" x="7613650" y="4311650"/>
          <p14:tracePt t="173500" x="7620000" y="4292600"/>
          <p14:tracePt t="173516" x="7632700" y="4260850"/>
          <p14:tracePt t="173533" x="7645400" y="4248150"/>
          <p14:tracePt t="173550" x="7645400" y="4241800"/>
          <p14:tracePt t="173580" x="7645400" y="4235450"/>
          <p14:tracePt t="173597" x="7645400" y="4229100"/>
          <p14:tracePt t="173605" x="7645400" y="4222750"/>
          <p14:tracePt t="173622" x="7651750" y="4216400"/>
          <p14:tracePt t="173633" x="7651750" y="4210050"/>
          <p14:tracePt t="174468" x="7651750" y="4216400"/>
          <p14:tracePt t="174476" x="7639050" y="4229100"/>
          <p14:tracePt t="174484" x="7639050" y="4241800"/>
          <p14:tracePt t="174500" x="7639050" y="4254500"/>
          <p14:tracePt t="174725" x="7639050" y="4260850"/>
          <p14:tracePt t="174742" x="7632700" y="4273550"/>
          <p14:tracePt t="174750" x="7626350" y="4292600"/>
          <p14:tracePt t="174766" x="7620000" y="4298950"/>
          <p14:tracePt t="174773" x="7620000" y="4305300"/>
          <p14:tracePt t="174838" x="7620000" y="4298950"/>
          <p14:tracePt t="174846" x="7620000" y="4286250"/>
          <p14:tracePt t="174854" x="7626350" y="4273550"/>
          <p14:tracePt t="174867" x="7632700" y="4260850"/>
          <p14:tracePt t="174884" x="7639050" y="4248150"/>
          <p14:tracePt t="177554" x="7639050" y="4260850"/>
          <p14:tracePt t="177562" x="7639050" y="4286250"/>
          <p14:tracePt t="177570" x="7626350" y="4318000"/>
          <p14:tracePt t="177585" x="7607300" y="4368800"/>
          <p14:tracePt t="177601" x="7600950" y="4419600"/>
          <p14:tracePt t="177618" x="7594600" y="4451350"/>
          <p14:tracePt t="177635" x="7581900" y="4483100"/>
          <p14:tracePt t="177651" x="7569200" y="4514850"/>
          <p14:tracePt t="177668" x="7556500" y="4552950"/>
          <p14:tracePt t="177685" x="7537450" y="4578350"/>
          <p14:tracePt t="177690" x="7524750" y="4603750"/>
          <p14:tracePt t="177701" x="7518400" y="4622800"/>
          <p14:tracePt t="177718" x="7512050" y="4660900"/>
          <p14:tracePt t="177735" x="7480300" y="4718050"/>
          <p14:tracePt t="177751" x="7454900" y="4768850"/>
          <p14:tracePt t="177768" x="7429500" y="4832350"/>
          <p14:tracePt t="177785" x="7404100" y="4876800"/>
          <p14:tracePt t="177788" x="7397750" y="4895850"/>
          <p14:tracePt t="177803" x="7397750" y="4902200"/>
          <p14:tracePt t="177818" x="7391400" y="4902200"/>
          <p14:tracePt t="177976" x="7391400" y="4889500"/>
          <p14:tracePt t="177984" x="7391400" y="4864100"/>
          <p14:tracePt t="177991" x="7397750" y="4845050"/>
          <p14:tracePt t="178001" x="7404100" y="4826000"/>
          <p14:tracePt t="178018" x="7416800" y="4762500"/>
          <p14:tracePt t="178035" x="7435850" y="4711700"/>
          <p14:tracePt t="178051" x="7454900" y="4667250"/>
          <p14:tracePt t="178068" x="7473950" y="4635500"/>
          <p14:tracePt t="178085" x="7493000" y="4597400"/>
          <p14:tracePt t="178102" x="7505700" y="4584700"/>
          <p14:tracePt t="178105" x="7505700" y="4565650"/>
          <p14:tracePt t="178118" x="7512050" y="4559300"/>
          <p14:tracePt t="178135" x="7518400" y="4552950"/>
          <p14:tracePt t="178137" x="7518400" y="4546600"/>
          <p14:tracePt t="178250" x="7518400" y="4540250"/>
          <p14:tracePt t="178258" x="7518400" y="4533900"/>
          <p14:tracePt t="178268" x="7518400" y="4527550"/>
          <p14:tracePt t="178285" x="7512050" y="4521200"/>
          <p14:tracePt t="178302" x="7493000" y="4502150"/>
          <p14:tracePt t="178318" x="7467600" y="4476750"/>
          <p14:tracePt t="178335" x="7435850" y="4451350"/>
          <p14:tracePt t="178352" x="7416800" y="4438650"/>
          <p14:tracePt t="178355" x="7410450" y="4425950"/>
          <p14:tracePt t="178368" x="7397750" y="4419600"/>
          <p14:tracePt t="178385" x="7378700" y="4406900"/>
          <p14:tracePt t="178388" x="7372350" y="4400550"/>
          <p14:tracePt t="178403" x="7359650" y="4387850"/>
          <p14:tracePt t="178419" x="7346950" y="4368800"/>
          <p14:tracePt t="178435" x="7346950" y="4356100"/>
          <p14:tracePt t="178452" x="7340600" y="4343400"/>
          <p14:tracePt t="178468" x="7334250" y="4330700"/>
          <p14:tracePt t="178485" x="7327900" y="4311650"/>
          <p14:tracePt t="178502" x="7321550" y="4305300"/>
          <p14:tracePt t="178518" x="7315200" y="4292600"/>
          <p14:tracePt t="178535" x="7308850" y="4279900"/>
          <p14:tracePt t="178552" x="7308850" y="4267200"/>
          <p14:tracePt t="178568" x="7296150" y="4241800"/>
          <p14:tracePt t="178572" x="7296150" y="4229100"/>
          <p14:tracePt t="178585" x="7289800" y="4222750"/>
          <p14:tracePt t="178602" x="7289800" y="4203700"/>
          <p14:tracePt t="178605" x="7283450" y="4191000"/>
          <p14:tracePt t="178618" x="7283450" y="4178300"/>
          <p14:tracePt t="178635" x="7283450" y="4146550"/>
          <p14:tracePt t="178637" x="7283450" y="4127500"/>
          <p14:tracePt t="178653" x="7283450" y="4102100"/>
          <p14:tracePt t="178668" x="7283450" y="4076700"/>
          <p14:tracePt t="178685" x="7289800" y="4057650"/>
          <p14:tracePt t="178702" x="7296150" y="4051300"/>
          <p14:tracePt t="178840" x="7296150" y="4044950"/>
          <p14:tracePt t="178846" x="7302500" y="4038600"/>
          <p14:tracePt t="178856" x="7308850" y="4038600"/>
          <p14:tracePt t="178872" x="7315200" y="4032250"/>
          <p14:tracePt t="178885" x="7327900" y="4019550"/>
          <p14:tracePt t="178903" x="7391400" y="3975100"/>
          <p14:tracePt t="178918" x="7454900" y="3930650"/>
          <p14:tracePt t="178935" x="7512050" y="3892550"/>
          <p14:tracePt t="178952" x="7575550" y="3848100"/>
          <p14:tracePt t="178968" x="7626350" y="3816350"/>
          <p14:tracePt t="178985" x="7664450" y="3790950"/>
          <p14:tracePt t="179002" x="7727950" y="3746500"/>
          <p14:tracePt t="179019" x="7753350" y="3733800"/>
          <p14:tracePt t="179035" x="7772400" y="3714750"/>
          <p14:tracePt t="179052" x="7785100" y="3708400"/>
          <p14:tracePt t="179055" x="7791450" y="3702050"/>
          <p14:tracePt t="179069" x="7804150" y="3695700"/>
          <p14:tracePt t="179087" x="7835900" y="3676650"/>
          <p14:tracePt t="179103" x="7848600" y="3663950"/>
          <p14:tracePt t="179119" x="7861300" y="3651250"/>
          <p14:tracePt t="179135" x="7867650" y="3651250"/>
          <p14:tracePt t="179152" x="7880350" y="3651250"/>
          <p14:tracePt t="179177" x="7886700" y="3644900"/>
          <p14:tracePt t="179185" x="7893050" y="3644900"/>
          <p14:tracePt t="179202" x="7899400" y="3644900"/>
          <p14:tracePt t="179218" x="7905750" y="3644900"/>
          <p14:tracePt t="179235" x="7912100" y="3644900"/>
          <p14:tracePt t="179257" x="7918450" y="3644900"/>
          <p14:tracePt t="179269" x="7924800" y="3644900"/>
          <p14:tracePt t="179285" x="7931150" y="3644900"/>
          <p14:tracePt t="179302" x="7943850" y="3651250"/>
          <p14:tracePt t="179305" x="7956550" y="3651250"/>
          <p14:tracePt t="179319" x="7969250" y="3657600"/>
          <p14:tracePt t="179335" x="7994650" y="3683000"/>
          <p14:tracePt t="179338" x="8013700" y="3695700"/>
          <p14:tracePt t="179352" x="8032750" y="3702050"/>
          <p14:tracePt t="179368" x="8064500" y="3721100"/>
          <p14:tracePt t="179385" x="8089900" y="3740150"/>
          <p14:tracePt t="179402" x="8121650" y="3765550"/>
          <p14:tracePt t="179419" x="8134350" y="3771900"/>
          <p14:tracePt t="179435" x="8153400" y="3790950"/>
          <p14:tracePt t="179452" x="8172450" y="3810000"/>
          <p14:tracePt t="179468" x="8178800" y="3810000"/>
          <p14:tracePt t="179485" x="8191500" y="3822700"/>
          <p14:tracePt t="179502" x="8197850" y="3829050"/>
          <p14:tracePt t="179518" x="8204200" y="3829050"/>
          <p14:tracePt t="179535" x="8204200" y="3841750"/>
          <p14:tracePt t="179552" x="8223250" y="3854450"/>
          <p14:tracePt t="179568" x="8229600" y="3867150"/>
          <p14:tracePt t="179585" x="8248650" y="3892550"/>
          <p14:tracePt t="179586" x="8261350" y="3911600"/>
          <p14:tracePt t="179602" x="8267700" y="3924300"/>
          <p14:tracePt t="179618" x="8286750" y="3943350"/>
          <p14:tracePt t="179635" x="8293100" y="3962400"/>
          <p14:tracePt t="179652" x="8318500" y="3994150"/>
          <p14:tracePt t="179668" x="8337550" y="4025900"/>
          <p14:tracePt t="179685" x="8350250" y="4051300"/>
          <p14:tracePt t="179702" x="8375650" y="4114800"/>
          <p14:tracePt t="179719" x="8382000" y="4140200"/>
          <p14:tracePt t="179735" x="8413750" y="4203700"/>
          <p14:tracePt t="179752" x="8420100" y="4229100"/>
          <p14:tracePt t="179769" x="8432800" y="4286250"/>
          <p14:tracePt t="179785" x="8439150" y="4318000"/>
          <p14:tracePt t="179802" x="8439150" y="4406900"/>
          <p14:tracePt t="179805" x="8439150" y="4438650"/>
          <p14:tracePt t="179819" x="8439150" y="4483100"/>
          <p14:tracePt t="179836" x="8426450" y="4572000"/>
          <p14:tracePt t="179853" x="8407400" y="4648200"/>
          <p14:tracePt t="179869" x="8382000" y="4730750"/>
          <p14:tracePt t="179886" x="8362950" y="4768850"/>
          <p14:tracePt t="179902" x="8356600" y="4787900"/>
          <p14:tracePt t="179919" x="8343900" y="4813300"/>
          <p14:tracePt t="179936" x="8318500" y="4845050"/>
          <p14:tracePt t="179952" x="8312150" y="4864100"/>
          <p14:tracePt t="179969" x="8299450" y="4870450"/>
          <p14:tracePt t="179985" x="8299450" y="4883150"/>
          <p14:tracePt t="192847" x="8293100" y="4883150"/>
          <p14:tracePt t="192853" x="8235950" y="4946650"/>
          <p14:tracePt t="192862" x="8178800" y="5003800"/>
          <p14:tracePt t="192873" x="8108950" y="5086350"/>
          <p14:tracePt t="192890" x="7981950" y="5207000"/>
          <p14:tracePt t="192907" x="7854950" y="5302250"/>
          <p14:tracePt t="192923" x="7734300" y="5391150"/>
          <p14:tracePt t="192940" x="7620000" y="5467350"/>
          <p14:tracePt t="192957" x="7505700" y="5530850"/>
          <p14:tracePt t="192958" x="7448550" y="5562600"/>
          <p14:tracePt t="192974" x="7391400" y="5600700"/>
          <p14:tracePt t="192974" x="7353300" y="5613400"/>
          <p14:tracePt t="192990" x="7207250" y="5664200"/>
          <p14:tracePt t="193007" x="7118350" y="5683250"/>
          <p14:tracePt t="193024" x="6991350" y="5695950"/>
          <p14:tracePt t="193040" x="6883400" y="5695950"/>
          <p14:tracePt t="193057" x="6731000" y="5676900"/>
          <p14:tracePt t="193073" x="6610350" y="5626100"/>
          <p14:tracePt t="193090" x="6534150" y="5588000"/>
          <p14:tracePt t="193107" x="6394450" y="5524500"/>
          <p14:tracePt t="193124" x="6223000" y="5416550"/>
          <p14:tracePt t="193141" x="6102350" y="5334000"/>
          <p14:tracePt t="193157" x="5962650" y="5200650"/>
          <p14:tracePt t="193174" x="5880100" y="5105400"/>
          <p14:tracePt t="193177" x="5854700" y="5067300"/>
          <p14:tracePt t="193191" x="5829300" y="5022850"/>
          <p14:tracePt t="193207" x="5810250" y="4940300"/>
          <p14:tracePt t="193209" x="5810250" y="4895850"/>
          <p14:tracePt t="193224" x="5810250" y="4781550"/>
          <p14:tracePt t="193241" x="5835650" y="4616450"/>
          <p14:tracePt t="193257" x="5880100" y="4495800"/>
          <p14:tracePt t="193274" x="5943600" y="4368800"/>
          <p14:tracePt t="193291" x="6026150" y="4254500"/>
          <p14:tracePt t="193307" x="6070600" y="4203700"/>
          <p14:tracePt t="193324" x="6121400" y="4171950"/>
          <p14:tracePt t="193341" x="6159500" y="4146550"/>
          <p14:tracePt t="193357" x="6203950" y="4121150"/>
          <p14:tracePt t="193361" x="6248400" y="4095750"/>
          <p14:tracePt t="193374" x="6273800" y="4083050"/>
          <p14:tracePt t="193391" x="6362700" y="4057650"/>
          <p14:tracePt t="193394" x="6400800" y="4044950"/>
          <p14:tracePt t="193407" x="6432550" y="4038600"/>
          <p14:tracePt t="193424" x="6546850" y="4019550"/>
          <p14:tracePt t="193427" x="6578600" y="4013200"/>
          <p14:tracePt t="193441" x="6635750" y="4000500"/>
          <p14:tracePt t="193459" x="6762750" y="3987800"/>
          <p14:tracePt t="193475" x="6864350" y="3975100"/>
          <p14:tracePt t="193491" x="6972300" y="3962400"/>
          <p14:tracePt t="193507" x="7086600" y="3962400"/>
          <p14:tracePt t="193524" x="7162800" y="3962400"/>
          <p14:tracePt t="193541" x="7251700" y="3968750"/>
          <p14:tracePt t="193557" x="7308850" y="3981450"/>
          <p14:tracePt t="193574" x="7353300" y="3987800"/>
          <p14:tracePt t="193590" x="7397750" y="4000500"/>
          <p14:tracePt t="193607" x="7423150" y="4013200"/>
          <p14:tracePt t="193624" x="7442200" y="4025900"/>
          <p14:tracePt t="193641" x="7461250" y="4038600"/>
          <p14:tracePt t="193642" x="7467600" y="4051300"/>
          <p14:tracePt t="193659" x="7499350" y="4076700"/>
          <p14:tracePt t="193674" x="7518400" y="4102100"/>
          <p14:tracePt t="193691" x="7537450" y="4121150"/>
          <p14:tracePt t="193693" x="7575550" y="4152900"/>
          <p14:tracePt t="193708" x="7594600" y="4178300"/>
          <p14:tracePt t="193724" x="7651750" y="4229100"/>
          <p14:tracePt t="193741" x="7708900" y="4279900"/>
          <p14:tracePt t="193757" x="7740650" y="4311650"/>
          <p14:tracePt t="193774" x="7810500" y="4381500"/>
          <p14:tracePt t="193791" x="7854950" y="4425950"/>
          <p14:tracePt t="193808" x="7924800" y="4514850"/>
          <p14:tracePt t="193824" x="7962900" y="4572000"/>
          <p14:tracePt t="193841" x="8032750" y="4635500"/>
          <p14:tracePt t="193857" x="8077200" y="4667250"/>
          <p14:tracePt t="193874" x="8108950" y="4692650"/>
          <p14:tracePt t="193891" x="8140700" y="4711700"/>
          <p14:tracePt t="193893" x="8147050" y="4711700"/>
          <p14:tracePt t="195788" x="8147050" y="4730750"/>
          <p14:tracePt t="195796" x="8140700" y="4749800"/>
          <p14:tracePt t="195809" x="8134350" y="4762500"/>
          <p14:tracePt t="195825" x="8115300" y="4800600"/>
          <p14:tracePt t="195828" x="8102600" y="4806950"/>
          <p14:tracePt t="195934" x="8089900" y="4806950"/>
          <p14:tracePt t="195939" x="8083550" y="4806950"/>
          <p14:tracePt t="195950" x="8064500" y="4800600"/>
          <p14:tracePt t="195958" x="8039100" y="4787900"/>
          <p14:tracePt t="195975" x="7943850" y="4749800"/>
          <p14:tracePt t="195992" x="7893050" y="4718050"/>
          <p14:tracePt t="196009" x="7848600" y="4660900"/>
          <p14:tracePt t="196025" x="7823200" y="4610100"/>
          <p14:tracePt t="196042" x="7804150" y="4572000"/>
          <p14:tracePt t="196045" x="7791450" y="4546600"/>
          <p14:tracePt t="196058" x="7785100" y="4533900"/>
          <p14:tracePt t="196075" x="7778750" y="4521200"/>
          <p14:tracePt t="196078" x="7766050" y="4508500"/>
          <p14:tracePt t="196092" x="7747000" y="4489450"/>
          <p14:tracePt t="196108" x="7721600" y="4457700"/>
          <p14:tracePt t="196125" x="7702550" y="4445000"/>
          <p14:tracePt t="196142" x="7683500" y="4432300"/>
          <p14:tracePt t="196158" x="7664450" y="4419600"/>
          <p14:tracePt t="196175" x="7658100" y="4406900"/>
          <p14:tracePt t="196192" x="7658100" y="4387850"/>
          <p14:tracePt t="196208" x="7658100" y="4375150"/>
          <p14:tracePt t="196225" x="7651750" y="4356100"/>
          <p14:tracePt t="196242" x="7651750" y="4349750"/>
          <p14:tracePt t="196258" x="7651750" y="4324350"/>
          <p14:tracePt t="196275" x="7645400" y="4311650"/>
          <p14:tracePt t="196292" x="7645400" y="4305300"/>
          <p14:tracePt t="196308" x="7645400" y="4292600"/>
          <p14:tracePt t="196327" x="7645400" y="4286250"/>
          <p14:tracePt t="196374" x="7645400" y="4279900"/>
          <p14:tracePt t="196454" x="7639050" y="4279900"/>
          <p14:tracePt t="196468" x="7632700" y="4286250"/>
          <p14:tracePt t="196476" x="7613650" y="4305300"/>
          <p14:tracePt t="196493" x="7575550" y="4349750"/>
          <p14:tracePt t="196509" x="7505700" y="4419600"/>
          <p14:tracePt t="196525" x="7435850" y="4495800"/>
          <p14:tracePt t="196542" x="7359650" y="4578350"/>
          <p14:tracePt t="196559" x="7289800" y="4654550"/>
          <p14:tracePt t="196575" x="7251700" y="4686300"/>
          <p14:tracePt t="196592" x="7226300" y="4711700"/>
          <p14:tracePt t="196609" x="7207250" y="4730750"/>
          <p14:tracePt t="196625" x="7194550" y="4743450"/>
          <p14:tracePt t="196642" x="7181850" y="4762500"/>
          <p14:tracePt t="196645" x="7175500" y="4762500"/>
          <p14:tracePt t="196658" x="7169150" y="4775200"/>
          <p14:tracePt t="196675" x="7143750" y="4794250"/>
          <p14:tracePt t="196677" x="7124700" y="4806950"/>
          <p14:tracePt t="196692" x="7105650" y="4826000"/>
          <p14:tracePt t="196708" x="7080250" y="4845050"/>
          <p14:tracePt t="196725" x="7048500" y="4864100"/>
          <p14:tracePt t="196742" x="7010400" y="4895850"/>
          <p14:tracePt t="196758" x="6985000" y="4921250"/>
          <p14:tracePt t="196775" x="6946900" y="4959350"/>
          <p14:tracePt t="196792" x="6896100" y="4997450"/>
          <p14:tracePt t="196809" x="6851650" y="5035550"/>
          <p14:tracePt t="196825" x="6832600" y="5054600"/>
          <p14:tracePt t="196842" x="6794500" y="5092700"/>
          <p14:tracePt t="196858" x="6769100" y="5118100"/>
          <p14:tracePt t="196875" x="6756400" y="5130800"/>
          <p14:tracePt t="196892" x="6743700" y="5143500"/>
          <p14:tracePt t="196895" x="6731000" y="5149850"/>
          <p14:tracePt t="196908" x="6724650" y="5156200"/>
          <p14:tracePt t="196925" x="6718300" y="5168900"/>
          <p14:tracePt t="196927" x="6699250" y="5181600"/>
          <p14:tracePt t="196943" x="6686550" y="5194300"/>
          <p14:tracePt t="197026" x="6686550" y="5200650"/>
          <p14:tracePt t="197040" x="6680200" y="5207000"/>
          <p14:tracePt t="197056" x="6680200" y="5213350"/>
          <p14:tracePt t="197082" x="6673850" y="5213350"/>
          <p14:tracePt t="197088" x="6673850" y="5219700"/>
          <p14:tracePt t="197098" x="6673850" y="5226050"/>
          <p14:tracePt t="197121" x="6673850" y="5232400"/>
          <p14:tracePt t="197129" x="6673850" y="5238750"/>
          <p14:tracePt t="200601" x="6673850" y="5251450"/>
          <p14:tracePt t="200610" x="6673850" y="5264150"/>
          <p14:tracePt t="200618" x="6673850" y="5302250"/>
          <p14:tracePt t="200627" x="6680200" y="5334000"/>
          <p14:tracePt t="200644" x="6711950" y="5461000"/>
          <p14:tracePt t="200660" x="6762750" y="5600700"/>
          <p14:tracePt t="200677" x="6813550" y="5746750"/>
          <p14:tracePt t="200693" x="6864350" y="5880100"/>
          <p14:tracePt t="200710" x="6883400" y="5956300"/>
          <p14:tracePt t="200726" x="6889750" y="6007100"/>
          <p14:tracePt t="200743" x="6889750" y="6019800"/>
          <p14:tracePt t="200760" x="6889750" y="6032500"/>
          <p14:tracePt t="200779" x="6883400" y="6032500"/>
          <p14:tracePt t="200794" x="6864350" y="6032500"/>
          <p14:tracePt t="200810" x="6851650" y="6026150"/>
          <p14:tracePt t="200827" x="6794500" y="5956300"/>
          <p14:tracePt t="200844" x="6743700" y="5873750"/>
          <p14:tracePt t="200860" x="6711950" y="5753100"/>
          <p14:tracePt t="200877" x="6705600" y="5645150"/>
          <p14:tracePt t="200893" x="6718300" y="5441950"/>
          <p14:tracePt t="200910" x="6769100" y="5264150"/>
          <p14:tracePt t="200927" x="6915150" y="4940300"/>
          <p14:tracePt t="200943" x="7042150" y="4762500"/>
          <p14:tracePt t="200960" x="7169150" y="4616450"/>
          <p14:tracePt t="200963" x="7277100" y="4540250"/>
          <p14:tracePt t="200977" x="7346950" y="4495800"/>
          <p14:tracePt t="200993" x="7435850" y="4464050"/>
          <p14:tracePt t="201010" x="7518400" y="4445000"/>
          <p14:tracePt t="201027" x="7581900" y="4445000"/>
          <p14:tracePt t="201029" x="7607300" y="4445000"/>
          <p14:tracePt t="201044" x="7626350" y="4451350"/>
          <p14:tracePt t="201060" x="7632700" y="4464050"/>
          <p14:tracePt t="201077" x="7639050" y="4470400"/>
          <p14:tracePt t="201093" x="7639050" y="4489450"/>
          <p14:tracePt t="201110" x="7645400" y="4521200"/>
          <p14:tracePt t="201127" x="7645400" y="4546600"/>
          <p14:tracePt t="201144" x="7645400" y="4565650"/>
          <p14:tracePt t="201160" x="7645400" y="4578350"/>
          <p14:tracePt t="201177" x="7645400" y="4584700"/>
          <p14:tracePt t="201194" x="7645400" y="4591050"/>
          <p14:tracePt t="208631" x="7651750" y="4584700"/>
          <p14:tracePt t="208639" x="7658100" y="4572000"/>
          <p14:tracePt t="208646" x="7677150" y="4502150"/>
          <p14:tracePt t="208663" x="7721600" y="4165600"/>
          <p14:tracePt t="208679" x="7747000" y="3638550"/>
          <p14:tracePt t="208696" x="7740650" y="3181350"/>
          <p14:tracePt t="208713" x="7658100" y="2616200"/>
          <p14:tracePt t="208729" x="7607300" y="2286000"/>
          <p14:tracePt t="208746" x="7562850" y="2070100"/>
          <p14:tracePt t="208763" x="7537450" y="1924050"/>
          <p14:tracePt t="208779" x="7518400" y="1803400"/>
          <p14:tracePt t="208796" x="7505700" y="1714500"/>
          <p14:tracePt t="208813" x="7493000" y="1676400"/>
          <p14:tracePt t="208815" x="7480300" y="1657350"/>
          <p14:tracePt t="208830" x="7467600" y="1651000"/>
          <p14:tracePt t="208846" x="7461250" y="1625600"/>
          <p14:tracePt t="208881" x="7461250" y="1619250"/>
          <p14:tracePt t="208889" x="7461250" y="1612900"/>
          <p14:tracePt t="208897" x="7461250" y="1600200"/>
          <p14:tracePt t="208913" x="7461250" y="1568450"/>
          <p14:tracePt t="208930" x="7467600" y="1485900"/>
          <p14:tracePt t="208947" x="7480300" y="1428750"/>
          <p14:tracePt t="208963" x="7499350" y="1365250"/>
          <p14:tracePt t="208979" x="7537450" y="1308100"/>
          <p14:tracePt t="208996" x="7550150" y="1289050"/>
          <p14:tracePt t="209013" x="7556500" y="1289050"/>
          <p14:tracePt t="209148" x="7556500" y="1295400"/>
          <p14:tracePt t="209156" x="7556500" y="1308100"/>
          <p14:tracePt t="209164" x="7556500" y="1327150"/>
          <p14:tracePt t="209180" x="7556500" y="1371600"/>
          <p14:tracePt t="209197" x="7556500" y="1422400"/>
          <p14:tracePt t="209213" x="7556500" y="1466850"/>
          <p14:tracePt t="209230" x="7556500" y="1511300"/>
          <p14:tracePt t="209247" x="7556500" y="1568450"/>
          <p14:tracePt t="209263" x="7550150" y="1651000"/>
          <p14:tracePt t="209280" x="7543800" y="1720850"/>
          <p14:tracePt t="209297" x="7543800" y="1758950"/>
          <p14:tracePt t="209299" x="7543800" y="1790700"/>
          <p14:tracePt t="209314" x="7543800" y="1841500"/>
          <p14:tracePt t="209330" x="7543800" y="1885950"/>
          <p14:tracePt t="209346" x="7543800" y="1943100"/>
          <p14:tracePt t="209363" x="7543800" y="1974850"/>
          <p14:tracePt t="209380" x="7543800" y="2025650"/>
          <p14:tracePt t="209397" x="7550150" y="2101850"/>
          <p14:tracePt t="209413" x="7562850" y="2165350"/>
          <p14:tracePt t="209430" x="7581900" y="2241550"/>
          <p14:tracePt t="209447" x="7594600" y="2286000"/>
          <p14:tracePt t="209463" x="7607300" y="2336800"/>
          <p14:tracePt t="209480" x="7620000" y="2381250"/>
          <p14:tracePt t="209497" x="7626350" y="2438400"/>
          <p14:tracePt t="209513" x="7645400" y="2508250"/>
          <p14:tracePt t="209530" x="7677150" y="2590800"/>
          <p14:tracePt t="209547" x="7696200" y="2641600"/>
          <p14:tracePt t="209549" x="7702550" y="2654300"/>
          <p14:tracePt t="209564" x="7721600" y="2698750"/>
          <p14:tracePt t="209580" x="7740650" y="2749550"/>
          <p14:tracePt t="209597" x="7753350" y="2781300"/>
          <p14:tracePt t="209613" x="7772400" y="2832100"/>
          <p14:tracePt t="209630" x="7785100" y="2863850"/>
          <p14:tracePt t="209647" x="7791450" y="2889250"/>
          <p14:tracePt t="209663" x="7797800" y="2908300"/>
          <p14:tracePt t="209680" x="7797800" y="2921000"/>
          <p14:tracePt t="209697" x="7804150" y="2927350"/>
          <p14:tracePt t="209713" x="7804150" y="2933700"/>
          <p14:tracePt t="209730" x="7810500" y="29464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Clustering and Neighborhood-based Methods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main problem with neighborhood-based methods is the complexity of the offline phase, which can be quite significant when the number of users or the number of items is very large.</a:t>
            </a:r>
          </a:p>
          <a:p>
            <a:r>
              <a:rPr lang="en-US" altLang="zh-TW" dirty="0"/>
              <a:t>The main idea of clustering-based methods is to replace the offline nearest-neighbor computation phase with an offline clustering phase.</a:t>
            </a:r>
            <a:endParaRPr lang="zh-TW" altLang="en-US" dirty="0"/>
          </a:p>
        </p:txBody>
      </p:sp>
      <p:pic>
        <p:nvPicPr>
          <p:cNvPr id="1026" name="Picture 2" descr="程式扎記: [ML in DH] Clustering 之k-Means Clustering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72" y="4046935"/>
            <a:ext cx="4379119" cy="144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860759" y="4171951"/>
            <a:ext cx="4042610" cy="1361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lvl="1" defTabSz="685800"/>
            <a:r>
              <a:rPr lang="en-US" altLang="zh-TW" sz="165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The pairwise similarity computation needs to be performed only within the same cluster</a:t>
            </a:r>
            <a:endParaRPr lang="zh-TW" altLang="en-US" sz="165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defTabSz="685800"/>
            <a:endParaRPr lang="en-US" altLang="zh-TW" sz="165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defTabSz="685800"/>
            <a:r>
              <a:rPr lang="en-US" altLang="zh-TW" sz="165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The top-k closest peers within the same cluster are used to perform the prediction. </a:t>
            </a:r>
          </a:p>
        </p:txBody>
      </p:sp>
    </p:spTree>
    <p:extLst>
      <p:ext uri="{BB962C8B-B14F-4D97-AF65-F5344CB8AC3E}">
        <p14:creationId xmlns:p14="http://schemas.microsoft.com/office/powerpoint/2010/main" val="66501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486150" y="5715000"/>
            <a:ext cx="2171700" cy="2857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532080">
              <a:spcBef>
                <a:spcPct val="20000"/>
              </a:spcBef>
              <a:buChar char="•"/>
              <a:defRPr sz="1429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379016" indent="-145775" defTabSz="532080">
              <a:spcBef>
                <a:spcPct val="20000"/>
              </a:spcBef>
              <a:buChar char="–"/>
              <a:defRPr sz="1224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583102" indent="-116621" defTabSz="532080">
              <a:spcBef>
                <a:spcPct val="20000"/>
              </a:spcBef>
              <a:buChar char="•"/>
              <a:defRPr sz="102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816342" indent="-116621" defTabSz="53208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049582" indent="-116621" defTabSz="532080">
              <a:spcBef>
                <a:spcPct val="20000"/>
              </a:spcBef>
              <a:buChar char="»"/>
              <a:defRPr sz="816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1282823" indent="-116621" defTabSz="53208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816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1516064" indent="-116621" defTabSz="53208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816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749305" indent="-116621" defTabSz="53208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816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982545" indent="-116621" defTabSz="53208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816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fld id="{588D851F-5BCD-489A-BF8F-EC42FFADDE29}" type="slidenum">
              <a:rPr lang="en-GB" altLang="en-US" sz="816">
                <a:latin typeface="Arial" panose="020B0604020202020204" pitchFamily="34" charset="0"/>
              </a:rPr>
              <a:pPr algn="ctr">
                <a:spcBef>
                  <a:spcPct val="0"/>
                </a:spcBef>
                <a:buFontTx/>
                <a:buNone/>
                <a:defRPr/>
              </a:pPr>
              <a:t>13</a:t>
            </a:fld>
            <a:endParaRPr lang="en-GB" altLang="en-US" sz="816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2267744" y="393442"/>
            <a:ext cx="5254228" cy="642938"/>
          </a:xfrm>
        </p:spPr>
        <p:txBody>
          <a:bodyPr/>
          <a:lstStyle/>
          <a:p>
            <a:pPr eaLnBrk="1" hangingPunct="1"/>
            <a:r>
              <a:rPr lang="en-US" altLang="en-US" dirty="0"/>
              <a:t> K-means Algorithm	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96" y="1446548"/>
            <a:ext cx="5004048" cy="854869"/>
          </a:xfrm>
        </p:spPr>
        <p:txBody>
          <a:bodyPr/>
          <a:lstStyle/>
          <a:p>
            <a:pPr marL="272114" indent="-272114">
              <a:defRPr/>
            </a:pPr>
            <a:r>
              <a:rPr lang="en-US" altLang="en-US" sz="1800" dirty="0"/>
              <a:t>Given the cluster number </a:t>
            </a:r>
            <a:r>
              <a:rPr lang="en-US" altLang="en-US" sz="1800" i="1" dirty="0"/>
              <a:t>K</a:t>
            </a:r>
            <a:r>
              <a:rPr lang="en-US" altLang="en-US" sz="1800" dirty="0"/>
              <a:t>, the </a:t>
            </a:r>
            <a:r>
              <a:rPr lang="en-US" altLang="en-US" sz="1800" i="1" dirty="0"/>
              <a:t>K-means  </a:t>
            </a:r>
            <a:r>
              <a:rPr lang="en-US" altLang="en-US" sz="1800" dirty="0"/>
              <a:t>algorithm is carried out in three steps after initialization:</a:t>
            </a:r>
          </a:p>
          <a:p>
            <a:pPr marL="1219654" lvl="4" indent="-155494">
              <a:lnSpc>
                <a:spcPct val="120000"/>
              </a:lnSpc>
              <a:defRPr/>
            </a:pPr>
            <a:endParaRPr lang="en-US" altLang="en-US" sz="918" dirty="0"/>
          </a:p>
          <a:p>
            <a:pPr marL="499686" lvl="1" indent="-233240">
              <a:lnSpc>
                <a:spcPct val="110000"/>
              </a:lnSpc>
              <a:defRPr/>
            </a:pPr>
            <a:endParaRPr lang="en-US" altLang="en-US" sz="1429" dirty="0"/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212642" y="2492896"/>
            <a:ext cx="4851383" cy="3751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defTabSz="708025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080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08025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08025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08025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080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TW" sz="1650" dirty="0">
                <a:latin typeface="Tahoma" panose="020B0604030504040204" pitchFamily="34" charset="0"/>
                <a:ea typeface="新細明體" panose="02020500000000000000" pitchFamily="18" charset="-120"/>
              </a:rPr>
              <a:t>Initialization: set seed points (randomly)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 typeface="Berlin Sans FB Demi" panose="020E0802020502020306" pitchFamily="34" charset="0"/>
              <a:buAutoNum type="arabicParenR"/>
            </a:pPr>
            <a:r>
              <a:rPr lang="en-GB" altLang="zh-TW" sz="1650" dirty="0">
                <a:latin typeface="Tahoma" panose="020B0604030504040204" pitchFamily="34" charset="0"/>
                <a:ea typeface="新細明體" panose="02020500000000000000" pitchFamily="18" charset="-120"/>
              </a:rPr>
              <a:t>Assign each object to the cluster of the nearest seed point measured with a specific distance metric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 typeface="Berlin Sans FB Demi" panose="020E0802020502020306" pitchFamily="34" charset="0"/>
              <a:buAutoNum type="arabicParenR"/>
            </a:pPr>
            <a:r>
              <a:rPr lang="en-GB" altLang="zh-TW" sz="1650" dirty="0">
                <a:latin typeface="Tahoma" panose="020B0604030504040204" pitchFamily="34" charset="0"/>
                <a:ea typeface="新細明體" panose="02020500000000000000" pitchFamily="18" charset="-120"/>
              </a:rPr>
              <a:t>Compute new seed points as the centroids of the clusters of the current partition (the centroid is the centre, i.e., </a:t>
            </a:r>
            <a:r>
              <a:rPr lang="en-GB" altLang="zh-TW" sz="1650" i="1" dirty="0">
                <a:solidFill>
                  <a:srgbClr val="FF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mean point</a:t>
            </a:r>
            <a:r>
              <a:rPr lang="en-GB" altLang="zh-TW" sz="1650" dirty="0">
                <a:latin typeface="Tahoma" panose="020B0604030504040204" pitchFamily="34" charset="0"/>
                <a:ea typeface="新細明體" panose="02020500000000000000" pitchFamily="18" charset="-120"/>
              </a:rPr>
              <a:t>, of the cluster)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 typeface="Berlin Sans FB Demi" panose="020E0802020502020306" pitchFamily="34" charset="0"/>
              <a:buAutoNum type="arabicParenR"/>
            </a:pPr>
            <a:r>
              <a:rPr lang="en-GB" altLang="zh-TW" sz="1650" dirty="0">
                <a:latin typeface="Tahoma" panose="020B0604030504040204" pitchFamily="34" charset="0"/>
                <a:ea typeface="新細明體" panose="02020500000000000000" pitchFamily="18" charset="-120"/>
              </a:rPr>
              <a:t>Go back to Step 1, stop when no more new assignment (i.e., membership in each cluster no longer changes)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Berlin Sans FB Demi" panose="020E0802020502020306" pitchFamily="34" charset="0"/>
              <a:buAutoNum type="arabicParenR"/>
            </a:pPr>
            <a:endParaRPr lang="en-GB" altLang="zh-TW" sz="1500" dirty="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873982"/>
            <a:ext cx="3654764" cy="410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3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Dimensionally Reduction and Neighborhood methods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8119814" cy="43513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Dimensionality reduction methods can be used to improve neighborhood-based methods both in terms of quality and in terms of efficiency.</a:t>
            </a:r>
          </a:p>
          <a:p>
            <a:endParaRPr lang="en-US" altLang="zh-TW" sz="2400" dirty="0"/>
          </a:p>
          <a:p>
            <a:r>
              <a:rPr lang="en-US" altLang="zh-TW" sz="2400" dirty="0"/>
              <a:t>A reduced representation of the data can be created in terms of either row-wise latent factors or in terms of column-wise latent factors.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283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191500"/>
            <a:ext cx="7886700" cy="1325563"/>
          </a:xfrm>
        </p:spPr>
        <p:txBody>
          <a:bodyPr/>
          <a:lstStyle/>
          <a:p>
            <a:r>
              <a:rPr lang="en-US" altLang="zh-TW" dirty="0"/>
              <a:t>PCA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2636912"/>
            <a:ext cx="8007123" cy="1812471"/>
          </a:xfrm>
        </p:spPr>
        <p:txBody>
          <a:bodyPr>
            <a:normAutofit lnSpcReduction="10000"/>
          </a:bodyPr>
          <a:lstStyle/>
          <a:p>
            <a:r>
              <a:rPr lang="en-US" altLang="zh-TW" sz="2400" b="1" dirty="0"/>
              <a:t>Principal Components Analysis (PCA) </a:t>
            </a:r>
            <a:r>
              <a:rPr lang="en-US" altLang="zh-TW" sz="2400" dirty="0"/>
              <a:t>is a technique that can be used to simplify a dataset</a:t>
            </a:r>
          </a:p>
          <a:p>
            <a:r>
              <a:rPr lang="en-US" altLang="zh-TW" sz="2400" dirty="0"/>
              <a:t>It is a linear transformation that chooses a new coordinate system for the data set such that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3923857"/>
            <a:ext cx="3141236" cy="292633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7504" y="4653136"/>
            <a:ext cx="5699780" cy="16312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greatest variance by any projection of the data set comes to lie on the first axis (then called the first principal component)</a:t>
            </a:r>
          </a:p>
          <a:p>
            <a:r>
              <a:rPr lang="en-US" altLang="zh-TW" sz="2000" dirty="0"/>
              <a:t>the second greatest variance on the second axis, and so on.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111696"/>
              </p:ext>
            </p:extLst>
          </p:nvPr>
        </p:nvGraphicFramePr>
        <p:xfrm>
          <a:off x="4211960" y="160887"/>
          <a:ext cx="2543943" cy="2032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981">
                  <a:extLst>
                    <a:ext uri="{9D8B030D-6E8A-4147-A177-3AD203B41FA5}">
                      <a16:colId xmlns:a16="http://schemas.microsoft.com/office/drawing/2014/main" xmlns="" val="3401301496"/>
                    </a:ext>
                  </a:extLst>
                </a:gridCol>
                <a:gridCol w="847981">
                  <a:extLst>
                    <a:ext uri="{9D8B030D-6E8A-4147-A177-3AD203B41FA5}">
                      <a16:colId xmlns:a16="http://schemas.microsoft.com/office/drawing/2014/main" xmlns="" val="2498717793"/>
                    </a:ext>
                  </a:extLst>
                </a:gridCol>
                <a:gridCol w="847981">
                  <a:extLst>
                    <a:ext uri="{9D8B030D-6E8A-4147-A177-3AD203B41FA5}">
                      <a16:colId xmlns:a16="http://schemas.microsoft.com/office/drawing/2014/main" xmlns="" val="2891391461"/>
                    </a:ext>
                  </a:extLst>
                </a:gridCol>
              </a:tblGrid>
              <a:tr h="33866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r>
                        <a:rPr lang="en-US" altLang="zh-TW" baseline="-25000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r>
                        <a:rPr lang="en-US" altLang="zh-TW" baseline="-25000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33359993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r>
                        <a:rPr lang="en-US" altLang="zh-TW" baseline="0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5333369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r>
                        <a:rPr lang="en-US" altLang="zh-TW" dirty="0"/>
                        <a:t>X2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60923479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r>
                        <a:rPr lang="en-US" altLang="zh-TW" dirty="0"/>
                        <a:t>X3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62001043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r>
                        <a:rPr lang="en-US" altLang="zh-TW" dirty="0"/>
                        <a:t>X4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6014269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r>
                        <a:rPr lang="en-US" altLang="zh-TW" dirty="0"/>
                        <a:t>X5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5844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388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557213" indent="-2143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857250" indent="-17145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200150" indent="-1714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543050" indent="-17145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F18E94E-3385-4115-97AD-E8C978DE7E4A}" type="slidenum">
              <a:rPr lang="en-US" altLang="zh-TW" sz="9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zh-TW" sz="900"/>
          </a:p>
        </p:txBody>
      </p:sp>
      <p:sp>
        <p:nvSpPr>
          <p:cNvPr id="37891" name="Rectangle 40"/>
          <p:cNvSpPr>
            <a:spLocks noGrp="1" noChangeArrowheads="1"/>
          </p:cNvSpPr>
          <p:nvPr>
            <p:ph type="title"/>
          </p:nvPr>
        </p:nvSpPr>
        <p:spPr>
          <a:xfrm>
            <a:off x="628650" y="332656"/>
            <a:ext cx="6572250" cy="6286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Principal Component Analysis (PCA)</a:t>
            </a:r>
          </a:p>
        </p:txBody>
      </p:sp>
      <p:sp>
        <p:nvSpPr>
          <p:cNvPr id="37892" name="Rectangle 41"/>
          <p:cNvSpPr>
            <a:spLocks noGrp="1" noChangeArrowheads="1"/>
          </p:cNvSpPr>
          <p:nvPr>
            <p:ph type="body" idx="1"/>
          </p:nvPr>
        </p:nvSpPr>
        <p:spPr>
          <a:xfrm>
            <a:off x="0" y="1340768"/>
            <a:ext cx="8856984" cy="1200150"/>
          </a:xfrm>
        </p:spPr>
        <p:txBody>
          <a:bodyPr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TW" sz="2400" dirty="0">
                <a:ea typeface="新細明體" panose="02020500000000000000" pitchFamily="18" charset="-120"/>
              </a:rPr>
              <a:t>Find a projection that captures the largest amount of variation in data</a:t>
            </a:r>
          </a:p>
          <a:p>
            <a:r>
              <a:rPr lang="en-US" altLang="zh-TW" sz="2400" dirty="0"/>
              <a:t>By finding the eigenvalues and eigenvectors of the covariance matrix, we find that the eigenvectors with the largest eigenvalues correspond to the dimensions that have the strongest correlation in the dataset.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3284984"/>
            <a:ext cx="460851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3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96" r="14463" b="8798"/>
          <a:stretch/>
        </p:blipFill>
        <p:spPr>
          <a:xfrm>
            <a:off x="595078" y="1772816"/>
            <a:ext cx="8205665" cy="479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3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62" t="4923" r="14008" b="9808"/>
          <a:stretch/>
        </p:blipFill>
        <p:spPr>
          <a:xfrm>
            <a:off x="261645" y="1844824"/>
            <a:ext cx="8256832" cy="46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1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Model-based methods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In model-based methods, a summarized model of the data is created up front</a:t>
            </a:r>
          </a:p>
          <a:p>
            <a:pPr lvl="1"/>
            <a:r>
              <a:rPr lang="en-US" altLang="zh-TW" dirty="0"/>
              <a:t>the training (or model building phase) is clearly separated from the prediction phase. </a:t>
            </a:r>
          </a:p>
          <a:p>
            <a:pPr lvl="1"/>
            <a:r>
              <a:rPr lang="en-US" altLang="zh-TW" dirty="0"/>
              <a:t>traditional machine learning methods include decision trees, rule-based methods, Bayes classifiers, regression models, and neural networks </a:t>
            </a:r>
          </a:p>
          <a:p>
            <a:r>
              <a:rPr lang="en-US" altLang="zh-TW" dirty="0"/>
              <a:t>Almost all these models can be generalized to the collaborative filtering scenario, just as k-nearest neighbor classifiers can be generalized to neighborhood-based models for collaborative filtering.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273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Collaborative Filtering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Collaborative filtering can be viewed as a generalization of </a:t>
            </a:r>
            <a:r>
              <a:rPr lang="en-US" altLang="zh-TW" b="1" dirty="0"/>
              <a:t>classification</a:t>
            </a:r>
            <a:r>
              <a:rPr lang="en-US" altLang="zh-TW" dirty="0"/>
              <a:t> and </a:t>
            </a:r>
            <a:r>
              <a:rPr lang="en-US" altLang="zh-TW" b="1" dirty="0"/>
              <a:t>regression</a:t>
            </a:r>
            <a:r>
              <a:rPr lang="en-US" altLang="zh-TW" dirty="0"/>
              <a:t> problems, the methodologies for the latter classes of problems can also be applied to the former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110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Model-based recommender systems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1600200"/>
            <a:ext cx="8856984" cy="4525963"/>
          </a:xfrm>
        </p:spPr>
        <p:txBody>
          <a:bodyPr>
            <a:noAutofit/>
          </a:bodyPr>
          <a:lstStyle/>
          <a:p>
            <a:r>
              <a:rPr lang="en-US" altLang="zh-TW" dirty="0"/>
              <a:t>Model-based recommender systems often have a number of advantages over neighborhood-based methods:</a:t>
            </a:r>
          </a:p>
          <a:p>
            <a:pPr lvl="1"/>
            <a:r>
              <a:rPr lang="en-US" altLang="zh-TW" dirty="0"/>
              <a:t>Space-efficiency</a:t>
            </a:r>
          </a:p>
          <a:p>
            <a:pPr lvl="1"/>
            <a:r>
              <a:rPr lang="en-US" altLang="zh-TW" dirty="0"/>
              <a:t>Training speed and prediction speed</a:t>
            </a:r>
          </a:p>
        </p:txBody>
      </p:sp>
    </p:spTree>
    <p:extLst>
      <p:ext uri="{BB962C8B-B14F-4D97-AF65-F5344CB8AC3E}">
        <p14:creationId xmlns:p14="http://schemas.microsoft.com/office/powerpoint/2010/main" val="21631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Model-based recommender systems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Decision tree</a:t>
            </a:r>
          </a:p>
          <a:p>
            <a:r>
              <a:rPr lang="en-US" altLang="zh-TW" dirty="0"/>
              <a:t>Rule-Based Collaborative Filtering</a:t>
            </a:r>
          </a:p>
          <a:p>
            <a:r>
              <a:rPr lang="en-US" altLang="zh-TW" dirty="0"/>
              <a:t>Native Bayes Collaborative Filtering</a:t>
            </a:r>
          </a:p>
          <a:p>
            <a:r>
              <a:rPr lang="en-US" altLang="zh-TW" dirty="0"/>
              <a:t>Latent factor models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888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Decision Trees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Decision and regression trees are frequently used in data classification.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91276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2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248525" y="6477000"/>
            <a:ext cx="19050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EBE628D4-4EAB-4EB3-BFEB-8942CCF30097}" type="slidenum">
              <a:rPr lang="en-US" altLang="zh-TW"/>
              <a:pPr eaLnBrk="1" hangingPunct="1"/>
              <a:t>23</a:t>
            </a:fld>
            <a:endParaRPr lang="en-US" altLang="zh-TW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8382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TW">
                <a:solidFill>
                  <a:srgbClr val="170981"/>
                </a:solidFill>
                <a:ea typeface="新細明體" charset="-120"/>
              </a:rPr>
              <a:t>Decision Tree Induction: An Example</a:t>
            </a:r>
            <a:endParaRPr lang="en-US" altLang="zh-TW" i="1">
              <a:solidFill>
                <a:srgbClr val="170981"/>
              </a:solidFill>
              <a:ea typeface="新細明體" charset="-120"/>
            </a:endParaRPr>
          </a:p>
        </p:txBody>
      </p:sp>
      <p:grpSp>
        <p:nvGrpSpPr>
          <p:cNvPr id="11268" name="Group 63"/>
          <p:cNvGrpSpPr>
            <a:grpSpLocks/>
          </p:cNvGrpSpPr>
          <p:nvPr/>
        </p:nvGrpSpPr>
        <p:grpSpPr bwMode="auto">
          <a:xfrm>
            <a:off x="95250" y="2819400"/>
            <a:ext cx="6305550" cy="3810000"/>
            <a:chOff x="768" y="1152"/>
            <a:chExt cx="3972" cy="2400"/>
          </a:xfrm>
        </p:grpSpPr>
        <p:sp>
          <p:nvSpPr>
            <p:cNvPr id="11271" name="Rectangle 3"/>
            <p:cNvSpPr>
              <a:spLocks noChangeArrowheads="1"/>
            </p:cNvSpPr>
            <p:nvPr/>
          </p:nvSpPr>
          <p:spPr bwMode="auto">
            <a:xfrm>
              <a:off x="2387" y="1152"/>
              <a:ext cx="475" cy="296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age?</a:t>
              </a:r>
            </a:p>
          </p:txBody>
        </p:sp>
        <p:sp>
          <p:nvSpPr>
            <p:cNvPr id="11272" name="Rectangle 4"/>
            <p:cNvSpPr>
              <a:spLocks noChangeArrowheads="1"/>
            </p:cNvSpPr>
            <p:nvPr/>
          </p:nvSpPr>
          <p:spPr bwMode="auto">
            <a:xfrm>
              <a:off x="2245" y="1766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overcast</a:t>
              </a:r>
            </a:p>
          </p:txBody>
        </p:sp>
        <p:sp>
          <p:nvSpPr>
            <p:cNvPr id="11273" name="Rectangle 5"/>
            <p:cNvSpPr>
              <a:spLocks noChangeArrowheads="1"/>
            </p:cNvSpPr>
            <p:nvPr/>
          </p:nvSpPr>
          <p:spPr bwMode="auto">
            <a:xfrm>
              <a:off x="1229" y="2342"/>
              <a:ext cx="763" cy="296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student?</a:t>
              </a:r>
            </a:p>
          </p:txBody>
        </p:sp>
        <p:sp>
          <p:nvSpPr>
            <p:cNvPr id="11274" name="Rectangle 6"/>
            <p:cNvSpPr>
              <a:spLocks noChangeArrowheads="1"/>
            </p:cNvSpPr>
            <p:nvPr/>
          </p:nvSpPr>
          <p:spPr bwMode="auto">
            <a:xfrm>
              <a:off x="3432" y="2342"/>
              <a:ext cx="1140" cy="296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credit rating?</a:t>
              </a:r>
            </a:p>
          </p:txBody>
        </p:sp>
        <p:sp>
          <p:nvSpPr>
            <p:cNvPr id="11275" name="Line 11"/>
            <p:cNvSpPr>
              <a:spLocks noChangeShapeType="1"/>
            </p:cNvSpPr>
            <p:nvPr/>
          </p:nvSpPr>
          <p:spPr bwMode="auto">
            <a:xfrm flipH="1">
              <a:off x="1619" y="1462"/>
              <a:ext cx="625" cy="8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276" name="Line 12"/>
            <p:cNvSpPr>
              <a:spLocks noChangeShapeType="1"/>
            </p:cNvSpPr>
            <p:nvPr/>
          </p:nvSpPr>
          <p:spPr bwMode="auto">
            <a:xfrm flipH="1">
              <a:off x="2622" y="1491"/>
              <a:ext cx="1" cy="3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277" name="Line 13"/>
            <p:cNvSpPr>
              <a:spLocks noChangeShapeType="1"/>
            </p:cNvSpPr>
            <p:nvPr/>
          </p:nvSpPr>
          <p:spPr bwMode="auto">
            <a:xfrm>
              <a:off x="2928" y="1440"/>
              <a:ext cx="1051" cy="8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278" name="Rectangle 14"/>
            <p:cNvSpPr>
              <a:spLocks noChangeArrowheads="1"/>
            </p:cNvSpPr>
            <p:nvPr/>
          </p:nvSpPr>
          <p:spPr bwMode="auto">
            <a:xfrm>
              <a:off x="1513" y="1730"/>
              <a:ext cx="534" cy="2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/>
              <a:r>
                <a:rPr lang="en-US" altLang="zh-TW" sz="2400" b="1">
                  <a:latin typeface="Times New Roman" pitchFamily="18" charset="0"/>
                  <a:ea typeface="新細明體" charset="-120"/>
                </a:rPr>
                <a:t>&lt;=30</a:t>
              </a:r>
              <a:endParaRPr lang="en-US" altLang="zh-TW" sz="2400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1279" name="Rectangle 15"/>
            <p:cNvSpPr>
              <a:spLocks noChangeArrowheads="1"/>
            </p:cNvSpPr>
            <p:nvPr/>
          </p:nvSpPr>
          <p:spPr bwMode="auto">
            <a:xfrm>
              <a:off x="3364" y="1804"/>
              <a:ext cx="417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/>
              <a:r>
                <a:rPr lang="en-US" altLang="zh-TW" sz="2400" b="1">
                  <a:latin typeface="Times New Roman" pitchFamily="18" charset="0"/>
                  <a:ea typeface="新細明體" charset="-120"/>
                </a:rPr>
                <a:t>&gt;40</a:t>
              </a:r>
              <a:endParaRPr lang="en-US" altLang="zh-TW" sz="2400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1280" name="Line 16"/>
            <p:cNvSpPr>
              <a:spLocks noChangeShapeType="1"/>
            </p:cNvSpPr>
            <p:nvPr/>
          </p:nvSpPr>
          <p:spPr bwMode="auto">
            <a:xfrm flipH="1">
              <a:off x="960" y="2640"/>
              <a:ext cx="528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281" name="Line 17"/>
            <p:cNvSpPr>
              <a:spLocks noChangeShapeType="1"/>
            </p:cNvSpPr>
            <p:nvPr/>
          </p:nvSpPr>
          <p:spPr bwMode="auto">
            <a:xfrm>
              <a:off x="1728" y="2640"/>
              <a:ext cx="480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282" name="Line 18"/>
            <p:cNvSpPr>
              <a:spLocks noChangeShapeType="1"/>
            </p:cNvSpPr>
            <p:nvPr/>
          </p:nvSpPr>
          <p:spPr bwMode="auto">
            <a:xfrm flipH="1">
              <a:off x="3360" y="2640"/>
              <a:ext cx="480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283" name="Line 19"/>
            <p:cNvSpPr>
              <a:spLocks noChangeShapeType="1"/>
            </p:cNvSpPr>
            <p:nvPr/>
          </p:nvSpPr>
          <p:spPr bwMode="auto">
            <a:xfrm>
              <a:off x="4128" y="2640"/>
              <a:ext cx="432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284" name="Line 24"/>
            <p:cNvSpPr>
              <a:spLocks noChangeShapeType="1"/>
            </p:cNvSpPr>
            <p:nvPr/>
          </p:nvSpPr>
          <p:spPr bwMode="auto">
            <a:xfrm>
              <a:off x="2623" y="2029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285" name="Rectangle 25"/>
            <p:cNvSpPr>
              <a:spLocks noChangeArrowheads="1"/>
            </p:cNvSpPr>
            <p:nvPr/>
          </p:nvSpPr>
          <p:spPr bwMode="auto">
            <a:xfrm>
              <a:off x="768" y="3264"/>
              <a:ext cx="308" cy="28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no</a:t>
              </a:r>
            </a:p>
          </p:txBody>
        </p:sp>
        <p:sp>
          <p:nvSpPr>
            <p:cNvPr id="11286" name="Rectangle 27"/>
            <p:cNvSpPr>
              <a:spLocks noChangeArrowheads="1"/>
            </p:cNvSpPr>
            <p:nvPr/>
          </p:nvSpPr>
          <p:spPr bwMode="auto">
            <a:xfrm>
              <a:off x="2028" y="3264"/>
              <a:ext cx="372" cy="2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yes</a:t>
              </a:r>
            </a:p>
          </p:txBody>
        </p:sp>
        <p:sp>
          <p:nvSpPr>
            <p:cNvPr id="11287" name="Rectangle 28"/>
            <p:cNvSpPr>
              <a:spLocks noChangeArrowheads="1"/>
            </p:cNvSpPr>
            <p:nvPr/>
          </p:nvSpPr>
          <p:spPr bwMode="auto">
            <a:xfrm>
              <a:off x="4368" y="3216"/>
              <a:ext cx="372" cy="2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yes</a:t>
              </a:r>
            </a:p>
          </p:txBody>
        </p:sp>
        <p:sp>
          <p:nvSpPr>
            <p:cNvPr id="11288" name="Rectangle 29"/>
            <p:cNvSpPr>
              <a:spLocks noChangeArrowheads="1"/>
            </p:cNvSpPr>
            <p:nvPr/>
          </p:nvSpPr>
          <p:spPr bwMode="auto">
            <a:xfrm>
              <a:off x="2437" y="2344"/>
              <a:ext cx="372" cy="2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yes</a:t>
              </a:r>
            </a:p>
          </p:txBody>
        </p:sp>
        <p:sp>
          <p:nvSpPr>
            <p:cNvPr id="11289" name="Rectangle 30"/>
            <p:cNvSpPr>
              <a:spLocks noChangeArrowheads="1"/>
            </p:cNvSpPr>
            <p:nvPr/>
          </p:nvSpPr>
          <p:spPr bwMode="auto">
            <a:xfrm>
              <a:off x="2256" y="1824"/>
              <a:ext cx="672" cy="19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/>
              <a:r>
                <a:rPr lang="en-US" altLang="zh-TW" sz="2000" b="1">
                  <a:latin typeface="Times New Roman" pitchFamily="18" charset="0"/>
                  <a:ea typeface="新細明體" charset="-120"/>
                </a:rPr>
                <a:t>31..40</a:t>
              </a:r>
              <a:endParaRPr lang="en-US" altLang="zh-TW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1290" name="Rectangle 62"/>
            <p:cNvSpPr>
              <a:spLocks noChangeArrowheads="1"/>
            </p:cNvSpPr>
            <p:nvPr/>
          </p:nvSpPr>
          <p:spPr bwMode="auto">
            <a:xfrm rot="-143156">
              <a:off x="3168" y="3216"/>
              <a:ext cx="308" cy="28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no</a:t>
              </a:r>
            </a:p>
          </p:txBody>
        </p:sp>
        <p:sp>
          <p:nvSpPr>
            <p:cNvPr id="11291" name="Rectangle 9"/>
            <p:cNvSpPr>
              <a:spLocks noChangeArrowheads="1"/>
            </p:cNvSpPr>
            <p:nvPr/>
          </p:nvSpPr>
          <p:spPr bwMode="auto">
            <a:xfrm>
              <a:off x="4176" y="2784"/>
              <a:ext cx="382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fair</a:t>
              </a:r>
            </a:p>
          </p:txBody>
        </p:sp>
        <p:sp>
          <p:nvSpPr>
            <p:cNvPr id="11292" name="Rectangle 10"/>
            <p:cNvSpPr>
              <a:spLocks noChangeArrowheads="1"/>
            </p:cNvSpPr>
            <p:nvPr/>
          </p:nvSpPr>
          <p:spPr bwMode="auto">
            <a:xfrm>
              <a:off x="3072" y="2784"/>
              <a:ext cx="807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excellent</a:t>
              </a:r>
            </a:p>
          </p:txBody>
        </p:sp>
        <p:sp>
          <p:nvSpPr>
            <p:cNvPr id="11293" name="Rectangle 8"/>
            <p:cNvSpPr>
              <a:spLocks noChangeArrowheads="1"/>
            </p:cNvSpPr>
            <p:nvPr/>
          </p:nvSpPr>
          <p:spPr bwMode="auto">
            <a:xfrm>
              <a:off x="1872" y="2832"/>
              <a:ext cx="372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yes</a:t>
              </a:r>
            </a:p>
          </p:txBody>
        </p:sp>
        <p:sp>
          <p:nvSpPr>
            <p:cNvPr id="11294" name="Rectangle 7"/>
            <p:cNvSpPr>
              <a:spLocks noChangeArrowheads="1"/>
            </p:cNvSpPr>
            <p:nvPr/>
          </p:nvSpPr>
          <p:spPr bwMode="auto">
            <a:xfrm>
              <a:off x="960" y="2832"/>
              <a:ext cx="432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no</a:t>
              </a:r>
            </a:p>
          </p:txBody>
        </p:sp>
      </p:grpSp>
      <p:graphicFrame>
        <p:nvGraphicFramePr>
          <p:cNvPr id="11269" name="Object 1024"/>
          <p:cNvGraphicFramePr>
            <a:graphicFrameLocks/>
          </p:cNvGraphicFramePr>
          <p:nvPr/>
        </p:nvGraphicFramePr>
        <p:xfrm>
          <a:off x="5192713" y="1143000"/>
          <a:ext cx="3951287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Worksheet" r:id="rId4" imgW="5772150" imgH="4457700" progId="Excel.Sheet.8">
                  <p:embed/>
                </p:oleObj>
              </mc:Choice>
              <mc:Fallback>
                <p:oleObj name="Worksheet" r:id="rId4" imgW="5772150" imgH="44577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2713" y="1143000"/>
                        <a:ext cx="3951287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0" name="Rectangle 1"/>
          <p:cNvSpPr>
            <a:spLocks noChangeArrowheads="1"/>
          </p:cNvSpPr>
          <p:nvPr/>
        </p:nvSpPr>
        <p:spPr bwMode="auto">
          <a:xfrm>
            <a:off x="152400" y="1371600"/>
            <a:ext cx="51736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buClr>
                <a:srgbClr val="170981"/>
              </a:buClr>
              <a:buSzPct val="75000"/>
              <a:buFont typeface="Wingdings" pitchFamily="2" charset="2"/>
              <a:buChar char="q"/>
            </a:pPr>
            <a:r>
              <a:rPr lang="en-US" altLang="zh-TW" sz="2400" dirty="0">
                <a:latin typeface="Calibri" pitchFamily="34" charset="0"/>
                <a:ea typeface="新細明體" charset="-120"/>
              </a:rPr>
              <a:t>Training data set: </a:t>
            </a:r>
            <a:r>
              <a:rPr lang="en-US" altLang="zh-TW" sz="2400" dirty="0" err="1">
                <a:latin typeface="Calibri" pitchFamily="34" charset="0"/>
                <a:ea typeface="新細明體" charset="-120"/>
              </a:rPr>
              <a:t>Buys_computer</a:t>
            </a:r>
            <a:endParaRPr lang="en-US" altLang="zh-TW" sz="2400" dirty="0">
              <a:latin typeface="Calibri" pitchFamily="34" charset="0"/>
              <a:ea typeface="新細明體" charset="-120"/>
            </a:endParaRPr>
          </a:p>
          <a:p>
            <a:pPr eaLnBrk="1" hangingPunct="1">
              <a:buClr>
                <a:srgbClr val="170981"/>
              </a:buClr>
              <a:buSzPct val="75000"/>
              <a:buFont typeface="Wingdings" pitchFamily="2" charset="2"/>
              <a:buChar char="q"/>
            </a:pPr>
            <a:r>
              <a:rPr lang="en-US" altLang="zh-TW" sz="2400" dirty="0">
                <a:latin typeface="Calibri" pitchFamily="34" charset="0"/>
                <a:ea typeface="新細明體" charset="-120"/>
              </a:rPr>
              <a:t>Resulting tree: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52399" y="2202597"/>
            <a:ext cx="488156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 [age&gt;40, income=high, student=yes, </a:t>
            </a:r>
            <a:r>
              <a:rPr lang="en-US" altLang="zh-TW" sz="2000" dirty="0" err="1"/>
              <a:t>c_r</a:t>
            </a:r>
            <a:r>
              <a:rPr lang="en-US" altLang="zh-TW" sz="2000" dirty="0"/>
              <a:t>=fair] </a:t>
            </a:r>
            <a:endParaRPr lang="zh-TW" altLang="en-US" sz="2000" dirty="0"/>
          </a:p>
        </p:txBody>
      </p:sp>
      <p:sp>
        <p:nvSpPr>
          <p:cNvPr id="3" name="手繪多邊形 2"/>
          <p:cNvSpPr/>
          <p:nvPr/>
        </p:nvSpPr>
        <p:spPr>
          <a:xfrm>
            <a:off x="2524046" y="2605837"/>
            <a:ext cx="4209627" cy="4180371"/>
          </a:xfrm>
          <a:custGeom>
            <a:avLst/>
            <a:gdLst>
              <a:gd name="connsiteX0" fmla="*/ 0 w 4209627"/>
              <a:gd name="connsiteY0" fmla="*/ 122249 h 4180371"/>
              <a:gd name="connsiteX1" fmla="*/ 7557 w 4209627"/>
              <a:gd name="connsiteY1" fmla="*/ 212933 h 4180371"/>
              <a:gd name="connsiteX2" fmla="*/ 37785 w 4209627"/>
              <a:gd name="connsiteY2" fmla="*/ 318732 h 4180371"/>
              <a:gd name="connsiteX3" fmla="*/ 45342 w 4209627"/>
              <a:gd name="connsiteY3" fmla="*/ 341403 h 4180371"/>
              <a:gd name="connsiteX4" fmla="*/ 52899 w 4209627"/>
              <a:gd name="connsiteY4" fmla="*/ 379188 h 4180371"/>
              <a:gd name="connsiteX5" fmla="*/ 60456 w 4209627"/>
              <a:gd name="connsiteY5" fmla="*/ 432087 h 4180371"/>
              <a:gd name="connsiteX6" fmla="*/ 68014 w 4209627"/>
              <a:gd name="connsiteY6" fmla="*/ 454758 h 4180371"/>
              <a:gd name="connsiteX7" fmla="*/ 90685 w 4209627"/>
              <a:gd name="connsiteY7" fmla="*/ 545442 h 4180371"/>
              <a:gd name="connsiteX8" fmla="*/ 105799 w 4209627"/>
              <a:gd name="connsiteY8" fmla="*/ 568113 h 4180371"/>
              <a:gd name="connsiteX9" fmla="*/ 120913 w 4209627"/>
              <a:gd name="connsiteY9" fmla="*/ 613456 h 4180371"/>
              <a:gd name="connsiteX10" fmla="*/ 128470 w 4209627"/>
              <a:gd name="connsiteY10" fmla="*/ 636127 h 4180371"/>
              <a:gd name="connsiteX11" fmla="*/ 143584 w 4209627"/>
              <a:gd name="connsiteY11" fmla="*/ 726811 h 4180371"/>
              <a:gd name="connsiteX12" fmla="*/ 158698 w 4209627"/>
              <a:gd name="connsiteY12" fmla="*/ 787267 h 4180371"/>
              <a:gd name="connsiteX13" fmla="*/ 188926 w 4209627"/>
              <a:gd name="connsiteY13" fmla="*/ 832609 h 4180371"/>
              <a:gd name="connsiteX14" fmla="*/ 211597 w 4209627"/>
              <a:gd name="connsiteY14" fmla="*/ 847723 h 4180371"/>
              <a:gd name="connsiteX15" fmla="*/ 219154 w 4209627"/>
              <a:gd name="connsiteY15" fmla="*/ 870394 h 4180371"/>
              <a:gd name="connsiteX16" fmla="*/ 241825 w 4209627"/>
              <a:gd name="connsiteY16" fmla="*/ 885508 h 4180371"/>
              <a:gd name="connsiteX17" fmla="*/ 279610 w 4209627"/>
              <a:gd name="connsiteY17" fmla="*/ 908180 h 4180371"/>
              <a:gd name="connsiteX18" fmla="*/ 294724 w 4209627"/>
              <a:gd name="connsiteY18" fmla="*/ 930851 h 4180371"/>
              <a:gd name="connsiteX19" fmla="*/ 317395 w 4209627"/>
              <a:gd name="connsiteY19" fmla="*/ 938408 h 4180371"/>
              <a:gd name="connsiteX20" fmla="*/ 362737 w 4209627"/>
              <a:gd name="connsiteY20" fmla="*/ 961079 h 4180371"/>
              <a:gd name="connsiteX21" fmla="*/ 377852 w 4209627"/>
              <a:gd name="connsiteY21" fmla="*/ 976193 h 4180371"/>
              <a:gd name="connsiteX22" fmla="*/ 430751 w 4209627"/>
              <a:gd name="connsiteY22" fmla="*/ 991307 h 4180371"/>
              <a:gd name="connsiteX23" fmla="*/ 453422 w 4209627"/>
              <a:gd name="connsiteY23" fmla="*/ 998864 h 4180371"/>
              <a:gd name="connsiteX24" fmla="*/ 528992 w 4209627"/>
              <a:gd name="connsiteY24" fmla="*/ 1021535 h 4180371"/>
              <a:gd name="connsiteX25" fmla="*/ 574334 w 4209627"/>
              <a:gd name="connsiteY25" fmla="*/ 1044206 h 4180371"/>
              <a:gd name="connsiteX26" fmla="*/ 627233 w 4209627"/>
              <a:gd name="connsiteY26" fmla="*/ 1059320 h 4180371"/>
              <a:gd name="connsiteX27" fmla="*/ 665018 w 4209627"/>
              <a:gd name="connsiteY27" fmla="*/ 1074434 h 4180371"/>
              <a:gd name="connsiteX28" fmla="*/ 702804 w 4209627"/>
              <a:gd name="connsiteY28" fmla="*/ 1081991 h 4180371"/>
              <a:gd name="connsiteX29" fmla="*/ 725475 w 4209627"/>
              <a:gd name="connsiteY29" fmla="*/ 1089548 h 4180371"/>
              <a:gd name="connsiteX30" fmla="*/ 763260 w 4209627"/>
              <a:gd name="connsiteY30" fmla="*/ 1097105 h 4180371"/>
              <a:gd name="connsiteX31" fmla="*/ 861501 w 4209627"/>
              <a:gd name="connsiteY31" fmla="*/ 1112219 h 4180371"/>
              <a:gd name="connsiteX32" fmla="*/ 921957 w 4209627"/>
              <a:gd name="connsiteY32" fmla="*/ 1119776 h 4180371"/>
              <a:gd name="connsiteX33" fmla="*/ 997528 w 4209627"/>
              <a:gd name="connsiteY33" fmla="*/ 1142447 h 4180371"/>
              <a:gd name="connsiteX34" fmla="*/ 1103326 w 4209627"/>
              <a:gd name="connsiteY34" fmla="*/ 1172675 h 4180371"/>
              <a:gd name="connsiteX35" fmla="*/ 1125997 w 4209627"/>
              <a:gd name="connsiteY35" fmla="*/ 1180232 h 4180371"/>
              <a:gd name="connsiteX36" fmla="*/ 1148668 w 4209627"/>
              <a:gd name="connsiteY36" fmla="*/ 1195346 h 4180371"/>
              <a:gd name="connsiteX37" fmla="*/ 1163782 w 4209627"/>
              <a:gd name="connsiteY37" fmla="*/ 1210461 h 4180371"/>
              <a:gd name="connsiteX38" fmla="*/ 1186453 w 4209627"/>
              <a:gd name="connsiteY38" fmla="*/ 1218018 h 4180371"/>
              <a:gd name="connsiteX39" fmla="*/ 1209124 w 4209627"/>
              <a:gd name="connsiteY39" fmla="*/ 1233132 h 4180371"/>
              <a:gd name="connsiteX40" fmla="*/ 1231795 w 4209627"/>
              <a:gd name="connsiteY40" fmla="*/ 1240689 h 4180371"/>
              <a:gd name="connsiteX41" fmla="*/ 1299809 w 4209627"/>
              <a:gd name="connsiteY41" fmla="*/ 1278474 h 4180371"/>
              <a:gd name="connsiteX42" fmla="*/ 1322480 w 4209627"/>
              <a:gd name="connsiteY42" fmla="*/ 1301145 h 4180371"/>
              <a:gd name="connsiteX43" fmla="*/ 1345151 w 4209627"/>
              <a:gd name="connsiteY43" fmla="*/ 1316259 h 4180371"/>
              <a:gd name="connsiteX44" fmla="*/ 1352708 w 4209627"/>
              <a:gd name="connsiteY44" fmla="*/ 1338930 h 4180371"/>
              <a:gd name="connsiteX45" fmla="*/ 1367822 w 4209627"/>
              <a:gd name="connsiteY45" fmla="*/ 1361601 h 4180371"/>
              <a:gd name="connsiteX46" fmla="*/ 1382936 w 4209627"/>
              <a:gd name="connsiteY46" fmla="*/ 1406943 h 4180371"/>
              <a:gd name="connsiteX47" fmla="*/ 1390493 w 4209627"/>
              <a:gd name="connsiteY47" fmla="*/ 1429614 h 4180371"/>
              <a:gd name="connsiteX48" fmla="*/ 1420721 w 4209627"/>
              <a:gd name="connsiteY48" fmla="*/ 1474956 h 4180371"/>
              <a:gd name="connsiteX49" fmla="*/ 1435835 w 4209627"/>
              <a:gd name="connsiteY49" fmla="*/ 1497627 h 4180371"/>
              <a:gd name="connsiteX50" fmla="*/ 1450949 w 4209627"/>
              <a:gd name="connsiteY50" fmla="*/ 1512742 h 4180371"/>
              <a:gd name="connsiteX51" fmla="*/ 1473620 w 4209627"/>
              <a:gd name="connsiteY51" fmla="*/ 1558084 h 4180371"/>
              <a:gd name="connsiteX52" fmla="*/ 1488734 w 4209627"/>
              <a:gd name="connsiteY52" fmla="*/ 1588312 h 4180371"/>
              <a:gd name="connsiteX53" fmla="*/ 1541633 w 4209627"/>
              <a:gd name="connsiteY53" fmla="*/ 1656325 h 4180371"/>
              <a:gd name="connsiteX54" fmla="*/ 1571861 w 4209627"/>
              <a:gd name="connsiteY54" fmla="*/ 1701667 h 4180371"/>
              <a:gd name="connsiteX55" fmla="*/ 1579418 w 4209627"/>
              <a:gd name="connsiteY55" fmla="*/ 1724338 h 4180371"/>
              <a:gd name="connsiteX56" fmla="*/ 1594533 w 4209627"/>
              <a:gd name="connsiteY56" fmla="*/ 1747009 h 4180371"/>
              <a:gd name="connsiteX57" fmla="*/ 1609647 w 4209627"/>
              <a:gd name="connsiteY57" fmla="*/ 1792351 h 4180371"/>
              <a:gd name="connsiteX58" fmla="*/ 1624761 w 4209627"/>
              <a:gd name="connsiteY58" fmla="*/ 1815023 h 4180371"/>
              <a:gd name="connsiteX59" fmla="*/ 1639875 w 4209627"/>
              <a:gd name="connsiteY59" fmla="*/ 1860365 h 4180371"/>
              <a:gd name="connsiteX60" fmla="*/ 1654989 w 4209627"/>
              <a:gd name="connsiteY60" fmla="*/ 1883036 h 4180371"/>
              <a:gd name="connsiteX61" fmla="*/ 1677660 w 4209627"/>
              <a:gd name="connsiteY61" fmla="*/ 1958606 h 4180371"/>
              <a:gd name="connsiteX62" fmla="*/ 1692774 w 4209627"/>
              <a:gd name="connsiteY62" fmla="*/ 2094632 h 4180371"/>
              <a:gd name="connsiteX63" fmla="*/ 1715445 w 4209627"/>
              <a:gd name="connsiteY63" fmla="*/ 2162646 h 4180371"/>
              <a:gd name="connsiteX64" fmla="*/ 1723002 w 4209627"/>
              <a:gd name="connsiteY64" fmla="*/ 2185317 h 4180371"/>
              <a:gd name="connsiteX65" fmla="*/ 1745673 w 4209627"/>
              <a:gd name="connsiteY65" fmla="*/ 2328900 h 4180371"/>
              <a:gd name="connsiteX66" fmla="*/ 1760787 w 4209627"/>
              <a:gd name="connsiteY66" fmla="*/ 2374242 h 4180371"/>
              <a:gd name="connsiteX67" fmla="*/ 1791015 w 4209627"/>
              <a:gd name="connsiteY67" fmla="*/ 2419584 h 4180371"/>
              <a:gd name="connsiteX68" fmla="*/ 1813686 w 4209627"/>
              <a:gd name="connsiteY68" fmla="*/ 2464927 h 4180371"/>
              <a:gd name="connsiteX69" fmla="*/ 1836357 w 4209627"/>
              <a:gd name="connsiteY69" fmla="*/ 2510269 h 4180371"/>
              <a:gd name="connsiteX70" fmla="*/ 1859028 w 4209627"/>
              <a:gd name="connsiteY70" fmla="*/ 2525383 h 4180371"/>
              <a:gd name="connsiteX71" fmla="*/ 1896814 w 4209627"/>
              <a:gd name="connsiteY71" fmla="*/ 2563168 h 4180371"/>
              <a:gd name="connsiteX72" fmla="*/ 1919485 w 4209627"/>
              <a:gd name="connsiteY72" fmla="*/ 2585839 h 4180371"/>
              <a:gd name="connsiteX73" fmla="*/ 1964827 w 4209627"/>
              <a:gd name="connsiteY73" fmla="*/ 2600953 h 4180371"/>
              <a:gd name="connsiteX74" fmla="*/ 2010169 w 4209627"/>
              <a:gd name="connsiteY74" fmla="*/ 2631181 h 4180371"/>
              <a:gd name="connsiteX75" fmla="*/ 2032840 w 4209627"/>
              <a:gd name="connsiteY75" fmla="*/ 2646295 h 4180371"/>
              <a:gd name="connsiteX76" fmla="*/ 2108410 w 4209627"/>
              <a:gd name="connsiteY76" fmla="*/ 2668966 h 4180371"/>
              <a:gd name="connsiteX77" fmla="*/ 2221766 w 4209627"/>
              <a:gd name="connsiteY77" fmla="*/ 2691637 h 4180371"/>
              <a:gd name="connsiteX78" fmla="*/ 2327564 w 4209627"/>
              <a:gd name="connsiteY78" fmla="*/ 2706751 h 4180371"/>
              <a:gd name="connsiteX79" fmla="*/ 2350235 w 4209627"/>
              <a:gd name="connsiteY79" fmla="*/ 2714308 h 4180371"/>
              <a:gd name="connsiteX80" fmla="*/ 2395577 w 4209627"/>
              <a:gd name="connsiteY80" fmla="*/ 2721865 h 4180371"/>
              <a:gd name="connsiteX81" fmla="*/ 2418248 w 4209627"/>
              <a:gd name="connsiteY81" fmla="*/ 2729423 h 4180371"/>
              <a:gd name="connsiteX82" fmla="*/ 2546718 w 4209627"/>
              <a:gd name="connsiteY82" fmla="*/ 2744537 h 4180371"/>
              <a:gd name="connsiteX83" fmla="*/ 2622288 w 4209627"/>
              <a:gd name="connsiteY83" fmla="*/ 2759651 h 4180371"/>
              <a:gd name="connsiteX84" fmla="*/ 2644959 w 4209627"/>
              <a:gd name="connsiteY84" fmla="*/ 2767208 h 4180371"/>
              <a:gd name="connsiteX85" fmla="*/ 2690301 w 4209627"/>
              <a:gd name="connsiteY85" fmla="*/ 2774765 h 4180371"/>
              <a:gd name="connsiteX86" fmla="*/ 2712972 w 4209627"/>
              <a:gd name="connsiteY86" fmla="*/ 2782322 h 4180371"/>
              <a:gd name="connsiteX87" fmla="*/ 2788542 w 4209627"/>
              <a:gd name="connsiteY87" fmla="*/ 2797436 h 4180371"/>
              <a:gd name="connsiteX88" fmla="*/ 2848999 w 4209627"/>
              <a:gd name="connsiteY88" fmla="*/ 2812550 h 4180371"/>
              <a:gd name="connsiteX89" fmla="*/ 2871670 w 4209627"/>
              <a:gd name="connsiteY89" fmla="*/ 2820107 h 4180371"/>
              <a:gd name="connsiteX90" fmla="*/ 2917012 w 4209627"/>
              <a:gd name="connsiteY90" fmla="*/ 2850335 h 4180371"/>
              <a:gd name="connsiteX91" fmla="*/ 2954797 w 4209627"/>
              <a:gd name="connsiteY91" fmla="*/ 2918348 h 4180371"/>
              <a:gd name="connsiteX92" fmla="*/ 2962354 w 4209627"/>
              <a:gd name="connsiteY92" fmla="*/ 3333984 h 4180371"/>
              <a:gd name="connsiteX93" fmla="*/ 2969911 w 4209627"/>
              <a:gd name="connsiteY93" fmla="*/ 3356656 h 4180371"/>
              <a:gd name="connsiteX94" fmla="*/ 2985025 w 4209627"/>
              <a:gd name="connsiteY94" fmla="*/ 3424669 h 4180371"/>
              <a:gd name="connsiteX95" fmla="*/ 3000139 w 4209627"/>
              <a:gd name="connsiteY95" fmla="*/ 3470011 h 4180371"/>
              <a:gd name="connsiteX96" fmla="*/ 3015253 w 4209627"/>
              <a:gd name="connsiteY96" fmla="*/ 3515353 h 4180371"/>
              <a:gd name="connsiteX97" fmla="*/ 3022810 w 4209627"/>
              <a:gd name="connsiteY97" fmla="*/ 3538024 h 4180371"/>
              <a:gd name="connsiteX98" fmla="*/ 3030367 w 4209627"/>
              <a:gd name="connsiteY98" fmla="*/ 3794963 h 4180371"/>
              <a:gd name="connsiteX99" fmla="*/ 3075709 w 4209627"/>
              <a:gd name="connsiteY99" fmla="*/ 3885647 h 4180371"/>
              <a:gd name="connsiteX100" fmla="*/ 3083266 w 4209627"/>
              <a:gd name="connsiteY100" fmla="*/ 3908318 h 4180371"/>
              <a:gd name="connsiteX101" fmla="*/ 3121052 w 4209627"/>
              <a:gd name="connsiteY101" fmla="*/ 3953661 h 4180371"/>
              <a:gd name="connsiteX102" fmla="*/ 3151280 w 4209627"/>
              <a:gd name="connsiteY102" fmla="*/ 3999003 h 4180371"/>
              <a:gd name="connsiteX103" fmla="*/ 3211736 w 4209627"/>
              <a:gd name="connsiteY103" fmla="*/ 4051902 h 4180371"/>
              <a:gd name="connsiteX104" fmla="*/ 3234407 w 4209627"/>
              <a:gd name="connsiteY104" fmla="*/ 4067016 h 4180371"/>
              <a:gd name="connsiteX105" fmla="*/ 3257078 w 4209627"/>
              <a:gd name="connsiteY105" fmla="*/ 4082130 h 4180371"/>
              <a:gd name="connsiteX106" fmla="*/ 3279749 w 4209627"/>
              <a:gd name="connsiteY106" fmla="*/ 4089687 h 4180371"/>
              <a:gd name="connsiteX107" fmla="*/ 3325091 w 4209627"/>
              <a:gd name="connsiteY107" fmla="*/ 4119915 h 4180371"/>
              <a:gd name="connsiteX108" fmla="*/ 3347762 w 4209627"/>
              <a:gd name="connsiteY108" fmla="*/ 4127472 h 4180371"/>
              <a:gd name="connsiteX109" fmla="*/ 3370433 w 4209627"/>
              <a:gd name="connsiteY109" fmla="*/ 4142586 h 4180371"/>
              <a:gd name="connsiteX110" fmla="*/ 3438447 w 4209627"/>
              <a:gd name="connsiteY110" fmla="*/ 4157700 h 4180371"/>
              <a:gd name="connsiteX111" fmla="*/ 3468675 w 4209627"/>
              <a:gd name="connsiteY111" fmla="*/ 4165257 h 4180371"/>
              <a:gd name="connsiteX112" fmla="*/ 3491346 w 4209627"/>
              <a:gd name="connsiteY112" fmla="*/ 4172814 h 4180371"/>
              <a:gd name="connsiteX113" fmla="*/ 3551802 w 4209627"/>
              <a:gd name="connsiteY113" fmla="*/ 4180371 h 4180371"/>
              <a:gd name="connsiteX114" fmla="*/ 3838969 w 4209627"/>
              <a:gd name="connsiteY114" fmla="*/ 4165257 h 4180371"/>
              <a:gd name="connsiteX115" fmla="*/ 3929653 w 4209627"/>
              <a:gd name="connsiteY115" fmla="*/ 4150143 h 4180371"/>
              <a:gd name="connsiteX116" fmla="*/ 3990109 w 4209627"/>
              <a:gd name="connsiteY116" fmla="*/ 4135029 h 4180371"/>
              <a:gd name="connsiteX117" fmla="*/ 4035452 w 4209627"/>
              <a:gd name="connsiteY117" fmla="*/ 4104801 h 4180371"/>
              <a:gd name="connsiteX118" fmla="*/ 4088351 w 4209627"/>
              <a:gd name="connsiteY118" fmla="*/ 4067016 h 4180371"/>
              <a:gd name="connsiteX119" fmla="*/ 4133693 w 4209627"/>
              <a:gd name="connsiteY119" fmla="*/ 4029231 h 4180371"/>
              <a:gd name="connsiteX120" fmla="*/ 4163921 w 4209627"/>
              <a:gd name="connsiteY120" fmla="*/ 3983889 h 4180371"/>
              <a:gd name="connsiteX121" fmla="*/ 4171478 w 4209627"/>
              <a:gd name="connsiteY121" fmla="*/ 3953661 h 4180371"/>
              <a:gd name="connsiteX122" fmla="*/ 4186592 w 4209627"/>
              <a:gd name="connsiteY122" fmla="*/ 3938546 h 4180371"/>
              <a:gd name="connsiteX123" fmla="*/ 4201706 w 4209627"/>
              <a:gd name="connsiteY123" fmla="*/ 3908318 h 4180371"/>
              <a:gd name="connsiteX124" fmla="*/ 4209263 w 4209627"/>
              <a:gd name="connsiteY124" fmla="*/ 3840305 h 4180371"/>
              <a:gd name="connsiteX125" fmla="*/ 4194149 w 4209627"/>
              <a:gd name="connsiteY125" fmla="*/ 3545581 h 4180371"/>
              <a:gd name="connsiteX126" fmla="*/ 4201706 w 4209627"/>
              <a:gd name="connsiteY126" fmla="*/ 2993918 h 4180371"/>
              <a:gd name="connsiteX127" fmla="*/ 4186592 w 4209627"/>
              <a:gd name="connsiteY127" fmla="*/ 2918348 h 4180371"/>
              <a:gd name="connsiteX128" fmla="*/ 4179035 w 4209627"/>
              <a:gd name="connsiteY128" fmla="*/ 2880563 h 4180371"/>
              <a:gd name="connsiteX129" fmla="*/ 4171478 w 4209627"/>
              <a:gd name="connsiteY129" fmla="*/ 2850335 h 4180371"/>
              <a:gd name="connsiteX130" fmla="*/ 4163921 w 4209627"/>
              <a:gd name="connsiteY130" fmla="*/ 2789879 h 4180371"/>
              <a:gd name="connsiteX131" fmla="*/ 4148807 w 4209627"/>
              <a:gd name="connsiteY131" fmla="*/ 2736980 h 4180371"/>
              <a:gd name="connsiteX132" fmla="*/ 4141250 w 4209627"/>
              <a:gd name="connsiteY132" fmla="*/ 2706751 h 4180371"/>
              <a:gd name="connsiteX133" fmla="*/ 4118579 w 4209627"/>
              <a:gd name="connsiteY133" fmla="*/ 2638738 h 4180371"/>
              <a:gd name="connsiteX134" fmla="*/ 4111022 w 4209627"/>
              <a:gd name="connsiteY134" fmla="*/ 2616067 h 4180371"/>
              <a:gd name="connsiteX135" fmla="*/ 4095908 w 4209627"/>
              <a:gd name="connsiteY135" fmla="*/ 2563168 h 4180371"/>
              <a:gd name="connsiteX136" fmla="*/ 4080794 w 4209627"/>
              <a:gd name="connsiteY136" fmla="*/ 2540497 h 4180371"/>
              <a:gd name="connsiteX137" fmla="*/ 4058123 w 4209627"/>
              <a:gd name="connsiteY137" fmla="*/ 2480041 h 4180371"/>
              <a:gd name="connsiteX138" fmla="*/ 4012780 w 4209627"/>
              <a:gd name="connsiteY138" fmla="*/ 2419584 h 4180371"/>
              <a:gd name="connsiteX139" fmla="*/ 3967438 w 4209627"/>
              <a:gd name="connsiteY139" fmla="*/ 2389356 h 4180371"/>
              <a:gd name="connsiteX140" fmla="*/ 3929653 w 4209627"/>
              <a:gd name="connsiteY140" fmla="*/ 2344014 h 4180371"/>
              <a:gd name="connsiteX141" fmla="*/ 3914539 w 4209627"/>
              <a:gd name="connsiteY141" fmla="*/ 2321343 h 4180371"/>
              <a:gd name="connsiteX142" fmla="*/ 3891868 w 4209627"/>
              <a:gd name="connsiteY142" fmla="*/ 2298672 h 4180371"/>
              <a:gd name="connsiteX143" fmla="*/ 3869197 w 4209627"/>
              <a:gd name="connsiteY143" fmla="*/ 2253330 h 4180371"/>
              <a:gd name="connsiteX144" fmla="*/ 3838969 w 4209627"/>
              <a:gd name="connsiteY144" fmla="*/ 2207988 h 4180371"/>
              <a:gd name="connsiteX145" fmla="*/ 3823855 w 4209627"/>
              <a:gd name="connsiteY145" fmla="*/ 2185317 h 4180371"/>
              <a:gd name="connsiteX146" fmla="*/ 3801184 w 4209627"/>
              <a:gd name="connsiteY146" fmla="*/ 2162646 h 4180371"/>
              <a:gd name="connsiteX147" fmla="*/ 3786070 w 4209627"/>
              <a:gd name="connsiteY147" fmla="*/ 2139975 h 4180371"/>
              <a:gd name="connsiteX148" fmla="*/ 3748285 w 4209627"/>
              <a:gd name="connsiteY148" fmla="*/ 2109746 h 4180371"/>
              <a:gd name="connsiteX149" fmla="*/ 3718056 w 4209627"/>
              <a:gd name="connsiteY149" fmla="*/ 2071961 h 4180371"/>
              <a:gd name="connsiteX150" fmla="*/ 3695385 w 4209627"/>
              <a:gd name="connsiteY150" fmla="*/ 2064404 h 4180371"/>
              <a:gd name="connsiteX151" fmla="*/ 3665157 w 4209627"/>
              <a:gd name="connsiteY151" fmla="*/ 2041733 h 4180371"/>
              <a:gd name="connsiteX152" fmla="*/ 3634929 w 4209627"/>
              <a:gd name="connsiteY152" fmla="*/ 2034176 h 4180371"/>
              <a:gd name="connsiteX153" fmla="*/ 3589587 w 4209627"/>
              <a:gd name="connsiteY153" fmla="*/ 2019062 h 4180371"/>
              <a:gd name="connsiteX154" fmla="*/ 3566916 w 4209627"/>
              <a:gd name="connsiteY154" fmla="*/ 2011505 h 4180371"/>
              <a:gd name="connsiteX155" fmla="*/ 3536688 w 4209627"/>
              <a:gd name="connsiteY155" fmla="*/ 2003948 h 4180371"/>
              <a:gd name="connsiteX156" fmla="*/ 3514017 w 4209627"/>
              <a:gd name="connsiteY156" fmla="*/ 1996391 h 4180371"/>
              <a:gd name="connsiteX157" fmla="*/ 3476232 w 4209627"/>
              <a:gd name="connsiteY157" fmla="*/ 1988834 h 4180371"/>
              <a:gd name="connsiteX158" fmla="*/ 3370433 w 4209627"/>
              <a:gd name="connsiteY158" fmla="*/ 1973720 h 4180371"/>
              <a:gd name="connsiteX159" fmla="*/ 3264635 w 4209627"/>
              <a:gd name="connsiteY159" fmla="*/ 1958606 h 4180371"/>
              <a:gd name="connsiteX160" fmla="*/ 3234407 w 4209627"/>
              <a:gd name="connsiteY160" fmla="*/ 1951049 h 4180371"/>
              <a:gd name="connsiteX161" fmla="*/ 3151280 w 4209627"/>
              <a:gd name="connsiteY161" fmla="*/ 1943492 h 4180371"/>
              <a:gd name="connsiteX162" fmla="*/ 3121052 w 4209627"/>
              <a:gd name="connsiteY162" fmla="*/ 1935935 h 4180371"/>
              <a:gd name="connsiteX163" fmla="*/ 3068152 w 4209627"/>
              <a:gd name="connsiteY163" fmla="*/ 1920821 h 4180371"/>
              <a:gd name="connsiteX164" fmla="*/ 3022810 w 4209627"/>
              <a:gd name="connsiteY164" fmla="*/ 1913264 h 4180371"/>
              <a:gd name="connsiteX165" fmla="*/ 3000139 w 4209627"/>
              <a:gd name="connsiteY165" fmla="*/ 1905707 h 4180371"/>
              <a:gd name="connsiteX166" fmla="*/ 2969911 w 4209627"/>
              <a:gd name="connsiteY166" fmla="*/ 1898150 h 4180371"/>
              <a:gd name="connsiteX167" fmla="*/ 2924569 w 4209627"/>
              <a:gd name="connsiteY167" fmla="*/ 1883036 h 4180371"/>
              <a:gd name="connsiteX168" fmla="*/ 2901898 w 4209627"/>
              <a:gd name="connsiteY168" fmla="*/ 1875479 h 4180371"/>
              <a:gd name="connsiteX169" fmla="*/ 2856556 w 4209627"/>
              <a:gd name="connsiteY169" fmla="*/ 1867922 h 4180371"/>
              <a:gd name="connsiteX170" fmla="*/ 2796099 w 4209627"/>
              <a:gd name="connsiteY170" fmla="*/ 1852808 h 4180371"/>
              <a:gd name="connsiteX171" fmla="*/ 2765871 w 4209627"/>
              <a:gd name="connsiteY171" fmla="*/ 1845251 h 4180371"/>
              <a:gd name="connsiteX172" fmla="*/ 2728086 w 4209627"/>
              <a:gd name="connsiteY172" fmla="*/ 1837694 h 4180371"/>
              <a:gd name="connsiteX173" fmla="*/ 2705415 w 4209627"/>
              <a:gd name="connsiteY173" fmla="*/ 1830137 h 4180371"/>
              <a:gd name="connsiteX174" fmla="*/ 2675187 w 4209627"/>
              <a:gd name="connsiteY174" fmla="*/ 1822580 h 4180371"/>
              <a:gd name="connsiteX175" fmla="*/ 2644959 w 4209627"/>
              <a:gd name="connsiteY175" fmla="*/ 1807465 h 4180371"/>
              <a:gd name="connsiteX176" fmla="*/ 2592060 w 4209627"/>
              <a:gd name="connsiteY176" fmla="*/ 1792351 h 4180371"/>
              <a:gd name="connsiteX177" fmla="*/ 2561832 w 4209627"/>
              <a:gd name="connsiteY177" fmla="*/ 1777237 h 4180371"/>
              <a:gd name="connsiteX178" fmla="*/ 2508933 w 4209627"/>
              <a:gd name="connsiteY178" fmla="*/ 1754566 h 4180371"/>
              <a:gd name="connsiteX179" fmla="*/ 2463590 w 4209627"/>
              <a:gd name="connsiteY179" fmla="*/ 1694110 h 4180371"/>
              <a:gd name="connsiteX180" fmla="*/ 2448476 w 4209627"/>
              <a:gd name="connsiteY180" fmla="*/ 1671439 h 4180371"/>
              <a:gd name="connsiteX181" fmla="*/ 2433362 w 4209627"/>
              <a:gd name="connsiteY181" fmla="*/ 1626097 h 4180371"/>
              <a:gd name="connsiteX182" fmla="*/ 2410691 w 4209627"/>
              <a:gd name="connsiteY182" fmla="*/ 1580755 h 4180371"/>
              <a:gd name="connsiteX183" fmla="*/ 2395577 w 4209627"/>
              <a:gd name="connsiteY183" fmla="*/ 1293588 h 4180371"/>
              <a:gd name="connsiteX184" fmla="*/ 2380463 w 4209627"/>
              <a:gd name="connsiteY184" fmla="*/ 1233132 h 4180371"/>
              <a:gd name="connsiteX185" fmla="*/ 2365349 w 4209627"/>
              <a:gd name="connsiteY185" fmla="*/ 1172675 h 4180371"/>
              <a:gd name="connsiteX186" fmla="*/ 2350235 w 4209627"/>
              <a:gd name="connsiteY186" fmla="*/ 1142447 h 4180371"/>
              <a:gd name="connsiteX187" fmla="*/ 2342678 w 4209627"/>
              <a:gd name="connsiteY187" fmla="*/ 1119776 h 4180371"/>
              <a:gd name="connsiteX188" fmla="*/ 2320007 w 4209627"/>
              <a:gd name="connsiteY188" fmla="*/ 1089548 h 4180371"/>
              <a:gd name="connsiteX189" fmla="*/ 2304893 w 4209627"/>
              <a:gd name="connsiteY189" fmla="*/ 1066877 h 4180371"/>
              <a:gd name="connsiteX190" fmla="*/ 2282222 w 4209627"/>
              <a:gd name="connsiteY190" fmla="*/ 1044206 h 4180371"/>
              <a:gd name="connsiteX191" fmla="*/ 2267108 w 4209627"/>
              <a:gd name="connsiteY191" fmla="*/ 1021535 h 4180371"/>
              <a:gd name="connsiteX192" fmla="*/ 2221766 w 4209627"/>
              <a:gd name="connsiteY192" fmla="*/ 961079 h 4180371"/>
              <a:gd name="connsiteX193" fmla="*/ 2176423 w 4209627"/>
              <a:gd name="connsiteY193" fmla="*/ 900623 h 4180371"/>
              <a:gd name="connsiteX194" fmla="*/ 2138638 w 4209627"/>
              <a:gd name="connsiteY194" fmla="*/ 855280 h 4180371"/>
              <a:gd name="connsiteX195" fmla="*/ 2115967 w 4209627"/>
              <a:gd name="connsiteY195" fmla="*/ 832609 h 4180371"/>
              <a:gd name="connsiteX196" fmla="*/ 2100853 w 4209627"/>
              <a:gd name="connsiteY196" fmla="*/ 802381 h 4180371"/>
              <a:gd name="connsiteX197" fmla="*/ 2078182 w 4209627"/>
              <a:gd name="connsiteY197" fmla="*/ 779710 h 4180371"/>
              <a:gd name="connsiteX198" fmla="*/ 2047954 w 4209627"/>
              <a:gd name="connsiteY198" fmla="*/ 734368 h 4180371"/>
              <a:gd name="connsiteX199" fmla="*/ 2032840 w 4209627"/>
              <a:gd name="connsiteY199" fmla="*/ 711697 h 4180371"/>
              <a:gd name="connsiteX200" fmla="*/ 1987498 w 4209627"/>
              <a:gd name="connsiteY200" fmla="*/ 636127 h 4180371"/>
              <a:gd name="connsiteX201" fmla="*/ 1972384 w 4209627"/>
              <a:gd name="connsiteY201" fmla="*/ 613456 h 4180371"/>
              <a:gd name="connsiteX202" fmla="*/ 1934599 w 4209627"/>
              <a:gd name="connsiteY202" fmla="*/ 560556 h 4180371"/>
              <a:gd name="connsiteX203" fmla="*/ 1911928 w 4209627"/>
              <a:gd name="connsiteY203" fmla="*/ 515214 h 4180371"/>
              <a:gd name="connsiteX204" fmla="*/ 1896814 w 4209627"/>
              <a:gd name="connsiteY204" fmla="*/ 484986 h 4180371"/>
              <a:gd name="connsiteX205" fmla="*/ 1836357 w 4209627"/>
              <a:gd name="connsiteY205" fmla="*/ 439644 h 4180371"/>
              <a:gd name="connsiteX206" fmla="*/ 1791015 w 4209627"/>
              <a:gd name="connsiteY206" fmla="*/ 394302 h 4180371"/>
              <a:gd name="connsiteX207" fmla="*/ 1768344 w 4209627"/>
              <a:gd name="connsiteY207" fmla="*/ 379188 h 4180371"/>
              <a:gd name="connsiteX208" fmla="*/ 1723002 w 4209627"/>
              <a:gd name="connsiteY208" fmla="*/ 348960 h 4180371"/>
              <a:gd name="connsiteX209" fmla="*/ 1670103 w 4209627"/>
              <a:gd name="connsiteY209" fmla="*/ 296061 h 4180371"/>
              <a:gd name="connsiteX210" fmla="*/ 1609647 w 4209627"/>
              <a:gd name="connsiteY210" fmla="*/ 250718 h 4180371"/>
              <a:gd name="connsiteX211" fmla="*/ 1518962 w 4209627"/>
              <a:gd name="connsiteY211" fmla="*/ 197819 h 4180371"/>
              <a:gd name="connsiteX212" fmla="*/ 1488734 w 4209627"/>
              <a:gd name="connsiteY212" fmla="*/ 182705 h 4180371"/>
              <a:gd name="connsiteX213" fmla="*/ 1458506 w 4209627"/>
              <a:gd name="connsiteY213" fmla="*/ 167591 h 4180371"/>
              <a:gd name="connsiteX214" fmla="*/ 1428278 w 4209627"/>
              <a:gd name="connsiteY214" fmla="*/ 160034 h 4180371"/>
              <a:gd name="connsiteX215" fmla="*/ 1382936 w 4209627"/>
              <a:gd name="connsiteY215" fmla="*/ 144920 h 4180371"/>
              <a:gd name="connsiteX216" fmla="*/ 1292252 w 4209627"/>
              <a:gd name="connsiteY216" fmla="*/ 114692 h 4180371"/>
              <a:gd name="connsiteX217" fmla="*/ 1224238 w 4209627"/>
              <a:gd name="connsiteY217" fmla="*/ 92021 h 4180371"/>
              <a:gd name="connsiteX218" fmla="*/ 1201567 w 4209627"/>
              <a:gd name="connsiteY218" fmla="*/ 84464 h 4180371"/>
              <a:gd name="connsiteX219" fmla="*/ 1171339 w 4209627"/>
              <a:gd name="connsiteY219" fmla="*/ 76907 h 4180371"/>
              <a:gd name="connsiteX220" fmla="*/ 1148668 w 4209627"/>
              <a:gd name="connsiteY220" fmla="*/ 69350 h 4180371"/>
              <a:gd name="connsiteX221" fmla="*/ 891729 w 4209627"/>
              <a:gd name="connsiteY221" fmla="*/ 54236 h 4180371"/>
              <a:gd name="connsiteX222" fmla="*/ 831273 w 4209627"/>
              <a:gd name="connsiteY222" fmla="*/ 46679 h 4180371"/>
              <a:gd name="connsiteX223" fmla="*/ 733032 w 4209627"/>
              <a:gd name="connsiteY223" fmla="*/ 39122 h 4180371"/>
              <a:gd name="connsiteX224" fmla="*/ 710361 w 4209627"/>
              <a:gd name="connsiteY224" fmla="*/ 31565 h 4180371"/>
              <a:gd name="connsiteX225" fmla="*/ 627233 w 4209627"/>
              <a:gd name="connsiteY225" fmla="*/ 24008 h 4180371"/>
              <a:gd name="connsiteX226" fmla="*/ 574334 w 4209627"/>
              <a:gd name="connsiteY226" fmla="*/ 16451 h 4180371"/>
              <a:gd name="connsiteX227" fmla="*/ 392966 w 4209627"/>
              <a:gd name="connsiteY227" fmla="*/ 1337 h 4180371"/>
              <a:gd name="connsiteX228" fmla="*/ 249382 w 4209627"/>
              <a:gd name="connsiteY228" fmla="*/ 8894 h 4180371"/>
              <a:gd name="connsiteX229" fmla="*/ 204040 w 4209627"/>
              <a:gd name="connsiteY229" fmla="*/ 24008 h 4180371"/>
              <a:gd name="connsiteX230" fmla="*/ 181369 w 4209627"/>
              <a:gd name="connsiteY230" fmla="*/ 31565 h 4180371"/>
              <a:gd name="connsiteX231" fmla="*/ 151141 w 4209627"/>
              <a:gd name="connsiteY231" fmla="*/ 39122 h 4180371"/>
              <a:gd name="connsiteX232" fmla="*/ 128470 w 4209627"/>
              <a:gd name="connsiteY232" fmla="*/ 54236 h 4180371"/>
              <a:gd name="connsiteX233" fmla="*/ 105799 w 4209627"/>
              <a:gd name="connsiteY233" fmla="*/ 61793 h 4180371"/>
              <a:gd name="connsiteX234" fmla="*/ 68014 w 4209627"/>
              <a:gd name="connsiteY234" fmla="*/ 107135 h 4180371"/>
              <a:gd name="connsiteX235" fmla="*/ 52899 w 4209627"/>
              <a:gd name="connsiteY235" fmla="*/ 122249 h 4180371"/>
              <a:gd name="connsiteX236" fmla="*/ 45342 w 4209627"/>
              <a:gd name="connsiteY236" fmla="*/ 144920 h 4180371"/>
              <a:gd name="connsiteX237" fmla="*/ 30228 w 4209627"/>
              <a:gd name="connsiteY237" fmla="*/ 167591 h 4180371"/>
              <a:gd name="connsiteX238" fmla="*/ 15114 w 4209627"/>
              <a:gd name="connsiteY238" fmla="*/ 228047 h 418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4209627" h="4180371">
                <a:moveTo>
                  <a:pt x="0" y="122249"/>
                </a:moveTo>
                <a:cubicBezTo>
                  <a:pt x="2519" y="152477"/>
                  <a:pt x="3057" y="182936"/>
                  <a:pt x="7557" y="212933"/>
                </a:cubicBezTo>
                <a:cubicBezTo>
                  <a:pt x="12732" y="247436"/>
                  <a:pt x="26689" y="285443"/>
                  <a:pt x="37785" y="318732"/>
                </a:cubicBezTo>
                <a:cubicBezTo>
                  <a:pt x="40304" y="326289"/>
                  <a:pt x="43780" y="333592"/>
                  <a:pt x="45342" y="341403"/>
                </a:cubicBezTo>
                <a:cubicBezTo>
                  <a:pt x="47861" y="353998"/>
                  <a:pt x="50787" y="366518"/>
                  <a:pt x="52899" y="379188"/>
                </a:cubicBezTo>
                <a:cubicBezTo>
                  <a:pt x="55827" y="396758"/>
                  <a:pt x="56963" y="414621"/>
                  <a:pt x="60456" y="432087"/>
                </a:cubicBezTo>
                <a:cubicBezTo>
                  <a:pt x="62018" y="439898"/>
                  <a:pt x="65495" y="447201"/>
                  <a:pt x="68014" y="454758"/>
                </a:cubicBezTo>
                <a:cubicBezTo>
                  <a:pt x="71791" y="477422"/>
                  <a:pt x="77379" y="525483"/>
                  <a:pt x="90685" y="545442"/>
                </a:cubicBezTo>
                <a:cubicBezTo>
                  <a:pt x="95723" y="552999"/>
                  <a:pt x="102110" y="559813"/>
                  <a:pt x="105799" y="568113"/>
                </a:cubicBezTo>
                <a:cubicBezTo>
                  <a:pt x="112269" y="582672"/>
                  <a:pt x="115875" y="598342"/>
                  <a:pt x="120913" y="613456"/>
                </a:cubicBezTo>
                <a:cubicBezTo>
                  <a:pt x="123432" y="621013"/>
                  <a:pt x="126538" y="628399"/>
                  <a:pt x="128470" y="636127"/>
                </a:cubicBezTo>
                <a:cubicBezTo>
                  <a:pt x="143667" y="696914"/>
                  <a:pt x="129432" y="634821"/>
                  <a:pt x="143584" y="726811"/>
                </a:cubicBezTo>
                <a:cubicBezTo>
                  <a:pt x="145010" y="736077"/>
                  <a:pt x="151851" y="774942"/>
                  <a:pt x="158698" y="787267"/>
                </a:cubicBezTo>
                <a:cubicBezTo>
                  <a:pt x="167520" y="803146"/>
                  <a:pt x="173812" y="822533"/>
                  <a:pt x="188926" y="832609"/>
                </a:cubicBezTo>
                <a:lnTo>
                  <a:pt x="211597" y="847723"/>
                </a:lnTo>
                <a:cubicBezTo>
                  <a:pt x="214116" y="855280"/>
                  <a:pt x="214178" y="864174"/>
                  <a:pt x="219154" y="870394"/>
                </a:cubicBezTo>
                <a:cubicBezTo>
                  <a:pt x="224828" y="877486"/>
                  <a:pt x="234733" y="879834"/>
                  <a:pt x="241825" y="885508"/>
                </a:cubicBezTo>
                <a:cubicBezTo>
                  <a:pt x="271464" y="909220"/>
                  <a:pt x="240238" y="895056"/>
                  <a:pt x="279610" y="908180"/>
                </a:cubicBezTo>
                <a:cubicBezTo>
                  <a:pt x="284648" y="915737"/>
                  <a:pt x="287632" y="925177"/>
                  <a:pt x="294724" y="930851"/>
                </a:cubicBezTo>
                <a:cubicBezTo>
                  <a:pt x="300944" y="935827"/>
                  <a:pt x="310270" y="934846"/>
                  <a:pt x="317395" y="938408"/>
                </a:cubicBezTo>
                <a:cubicBezTo>
                  <a:pt x="375993" y="967707"/>
                  <a:pt x="305753" y="942084"/>
                  <a:pt x="362737" y="961079"/>
                </a:cubicBezTo>
                <a:cubicBezTo>
                  <a:pt x="367775" y="966117"/>
                  <a:pt x="371742" y="972527"/>
                  <a:pt x="377852" y="976193"/>
                </a:cubicBezTo>
                <a:cubicBezTo>
                  <a:pt x="386088" y="981135"/>
                  <a:pt x="424462" y="989510"/>
                  <a:pt x="430751" y="991307"/>
                </a:cubicBezTo>
                <a:cubicBezTo>
                  <a:pt x="438410" y="993495"/>
                  <a:pt x="445763" y="996676"/>
                  <a:pt x="453422" y="998864"/>
                </a:cubicBezTo>
                <a:cubicBezTo>
                  <a:pt x="533369" y="1021706"/>
                  <a:pt x="421240" y="985618"/>
                  <a:pt x="528992" y="1021535"/>
                </a:cubicBezTo>
                <a:cubicBezTo>
                  <a:pt x="585976" y="1040530"/>
                  <a:pt x="515736" y="1014907"/>
                  <a:pt x="574334" y="1044206"/>
                </a:cubicBezTo>
                <a:cubicBezTo>
                  <a:pt x="588889" y="1051484"/>
                  <a:pt x="612705" y="1054477"/>
                  <a:pt x="627233" y="1059320"/>
                </a:cubicBezTo>
                <a:cubicBezTo>
                  <a:pt x="640102" y="1063610"/>
                  <a:pt x="652025" y="1070536"/>
                  <a:pt x="665018" y="1074434"/>
                </a:cubicBezTo>
                <a:cubicBezTo>
                  <a:pt x="677321" y="1078125"/>
                  <a:pt x="690343" y="1078876"/>
                  <a:pt x="702804" y="1081991"/>
                </a:cubicBezTo>
                <a:cubicBezTo>
                  <a:pt x="710532" y="1083923"/>
                  <a:pt x="717747" y="1087616"/>
                  <a:pt x="725475" y="1089548"/>
                </a:cubicBezTo>
                <a:cubicBezTo>
                  <a:pt x="737936" y="1092663"/>
                  <a:pt x="750623" y="1094807"/>
                  <a:pt x="763260" y="1097105"/>
                </a:cubicBezTo>
                <a:cubicBezTo>
                  <a:pt x="795010" y="1102878"/>
                  <a:pt x="829658" y="1107973"/>
                  <a:pt x="861501" y="1112219"/>
                </a:cubicBezTo>
                <a:cubicBezTo>
                  <a:pt x="881632" y="1114903"/>
                  <a:pt x="901924" y="1116437"/>
                  <a:pt x="921957" y="1119776"/>
                </a:cubicBezTo>
                <a:cubicBezTo>
                  <a:pt x="957937" y="1125773"/>
                  <a:pt x="957218" y="1132370"/>
                  <a:pt x="997528" y="1142447"/>
                </a:cubicBezTo>
                <a:cubicBezTo>
                  <a:pt x="1073440" y="1161425"/>
                  <a:pt x="1038278" y="1150992"/>
                  <a:pt x="1103326" y="1172675"/>
                </a:cubicBezTo>
                <a:cubicBezTo>
                  <a:pt x="1110883" y="1175194"/>
                  <a:pt x="1119369" y="1175813"/>
                  <a:pt x="1125997" y="1180232"/>
                </a:cubicBezTo>
                <a:cubicBezTo>
                  <a:pt x="1133554" y="1185270"/>
                  <a:pt x="1141576" y="1189672"/>
                  <a:pt x="1148668" y="1195346"/>
                </a:cubicBezTo>
                <a:cubicBezTo>
                  <a:pt x="1154232" y="1199797"/>
                  <a:pt x="1157672" y="1206795"/>
                  <a:pt x="1163782" y="1210461"/>
                </a:cubicBezTo>
                <a:cubicBezTo>
                  <a:pt x="1170613" y="1214559"/>
                  <a:pt x="1179328" y="1214456"/>
                  <a:pt x="1186453" y="1218018"/>
                </a:cubicBezTo>
                <a:cubicBezTo>
                  <a:pt x="1194577" y="1222080"/>
                  <a:pt x="1201000" y="1229070"/>
                  <a:pt x="1209124" y="1233132"/>
                </a:cubicBezTo>
                <a:cubicBezTo>
                  <a:pt x="1216249" y="1236694"/>
                  <a:pt x="1224832" y="1236820"/>
                  <a:pt x="1231795" y="1240689"/>
                </a:cubicBezTo>
                <a:cubicBezTo>
                  <a:pt x="1309749" y="1283997"/>
                  <a:pt x="1248509" y="1261375"/>
                  <a:pt x="1299809" y="1278474"/>
                </a:cubicBezTo>
                <a:cubicBezTo>
                  <a:pt x="1307366" y="1286031"/>
                  <a:pt x="1314270" y="1294303"/>
                  <a:pt x="1322480" y="1301145"/>
                </a:cubicBezTo>
                <a:cubicBezTo>
                  <a:pt x="1329457" y="1306959"/>
                  <a:pt x="1339477" y="1309167"/>
                  <a:pt x="1345151" y="1316259"/>
                </a:cubicBezTo>
                <a:cubicBezTo>
                  <a:pt x="1350127" y="1322479"/>
                  <a:pt x="1349146" y="1331805"/>
                  <a:pt x="1352708" y="1338930"/>
                </a:cubicBezTo>
                <a:cubicBezTo>
                  <a:pt x="1356770" y="1347054"/>
                  <a:pt x="1364133" y="1353301"/>
                  <a:pt x="1367822" y="1361601"/>
                </a:cubicBezTo>
                <a:cubicBezTo>
                  <a:pt x="1374292" y="1376159"/>
                  <a:pt x="1377898" y="1391829"/>
                  <a:pt x="1382936" y="1406943"/>
                </a:cubicBezTo>
                <a:cubicBezTo>
                  <a:pt x="1385455" y="1414500"/>
                  <a:pt x="1386074" y="1422986"/>
                  <a:pt x="1390493" y="1429614"/>
                </a:cubicBezTo>
                <a:lnTo>
                  <a:pt x="1420721" y="1474956"/>
                </a:lnTo>
                <a:cubicBezTo>
                  <a:pt x="1425759" y="1482513"/>
                  <a:pt x="1429413" y="1491205"/>
                  <a:pt x="1435835" y="1497627"/>
                </a:cubicBezTo>
                <a:lnTo>
                  <a:pt x="1450949" y="1512742"/>
                </a:lnTo>
                <a:cubicBezTo>
                  <a:pt x="1464804" y="1554308"/>
                  <a:pt x="1450181" y="1517066"/>
                  <a:pt x="1473620" y="1558084"/>
                </a:cubicBezTo>
                <a:cubicBezTo>
                  <a:pt x="1479209" y="1567865"/>
                  <a:pt x="1482938" y="1578652"/>
                  <a:pt x="1488734" y="1588312"/>
                </a:cubicBezTo>
                <a:cubicBezTo>
                  <a:pt x="1515851" y="1633507"/>
                  <a:pt x="1511436" y="1626128"/>
                  <a:pt x="1541633" y="1656325"/>
                </a:cubicBezTo>
                <a:cubicBezTo>
                  <a:pt x="1559602" y="1710231"/>
                  <a:pt x="1534123" y="1645060"/>
                  <a:pt x="1571861" y="1701667"/>
                </a:cubicBezTo>
                <a:cubicBezTo>
                  <a:pt x="1576280" y="1708295"/>
                  <a:pt x="1575855" y="1717213"/>
                  <a:pt x="1579418" y="1724338"/>
                </a:cubicBezTo>
                <a:cubicBezTo>
                  <a:pt x="1583480" y="1732462"/>
                  <a:pt x="1589495" y="1739452"/>
                  <a:pt x="1594533" y="1747009"/>
                </a:cubicBezTo>
                <a:cubicBezTo>
                  <a:pt x="1599571" y="1762123"/>
                  <a:pt x="1600810" y="1779095"/>
                  <a:pt x="1609647" y="1792351"/>
                </a:cubicBezTo>
                <a:cubicBezTo>
                  <a:pt x="1614685" y="1799908"/>
                  <a:pt x="1621072" y="1806723"/>
                  <a:pt x="1624761" y="1815023"/>
                </a:cubicBezTo>
                <a:cubicBezTo>
                  <a:pt x="1631231" y="1829581"/>
                  <a:pt x="1631038" y="1847109"/>
                  <a:pt x="1639875" y="1860365"/>
                </a:cubicBezTo>
                <a:cubicBezTo>
                  <a:pt x="1644913" y="1867922"/>
                  <a:pt x="1651300" y="1874736"/>
                  <a:pt x="1654989" y="1883036"/>
                </a:cubicBezTo>
                <a:cubicBezTo>
                  <a:pt x="1665502" y="1906691"/>
                  <a:pt x="1671379" y="1933484"/>
                  <a:pt x="1677660" y="1958606"/>
                </a:cubicBezTo>
                <a:cubicBezTo>
                  <a:pt x="1681089" y="2003181"/>
                  <a:pt x="1680775" y="2050637"/>
                  <a:pt x="1692774" y="2094632"/>
                </a:cubicBezTo>
                <a:lnTo>
                  <a:pt x="1715445" y="2162646"/>
                </a:lnTo>
                <a:lnTo>
                  <a:pt x="1723002" y="2185317"/>
                </a:lnTo>
                <a:cubicBezTo>
                  <a:pt x="1728330" y="2233266"/>
                  <a:pt x="1731717" y="2282380"/>
                  <a:pt x="1745673" y="2328900"/>
                </a:cubicBezTo>
                <a:cubicBezTo>
                  <a:pt x="1750251" y="2344160"/>
                  <a:pt x="1751950" y="2360986"/>
                  <a:pt x="1760787" y="2374242"/>
                </a:cubicBezTo>
                <a:lnTo>
                  <a:pt x="1791015" y="2419584"/>
                </a:lnTo>
                <a:cubicBezTo>
                  <a:pt x="1810009" y="2476568"/>
                  <a:pt x="1784388" y="2406331"/>
                  <a:pt x="1813686" y="2464927"/>
                </a:cubicBezTo>
                <a:cubicBezTo>
                  <a:pt x="1825979" y="2489512"/>
                  <a:pt x="1814700" y="2488612"/>
                  <a:pt x="1836357" y="2510269"/>
                </a:cubicBezTo>
                <a:cubicBezTo>
                  <a:pt x="1842779" y="2516691"/>
                  <a:pt x="1851471" y="2520345"/>
                  <a:pt x="1859028" y="2525383"/>
                </a:cubicBezTo>
                <a:cubicBezTo>
                  <a:pt x="1886737" y="2566947"/>
                  <a:pt x="1859027" y="2531680"/>
                  <a:pt x="1896814" y="2563168"/>
                </a:cubicBezTo>
                <a:cubicBezTo>
                  <a:pt x="1905024" y="2570010"/>
                  <a:pt x="1910143" y="2580649"/>
                  <a:pt x="1919485" y="2585839"/>
                </a:cubicBezTo>
                <a:cubicBezTo>
                  <a:pt x="1933412" y="2593576"/>
                  <a:pt x="1964827" y="2600953"/>
                  <a:pt x="1964827" y="2600953"/>
                </a:cubicBezTo>
                <a:cubicBezTo>
                  <a:pt x="2007804" y="2643930"/>
                  <a:pt x="1966423" y="2609308"/>
                  <a:pt x="2010169" y="2631181"/>
                </a:cubicBezTo>
                <a:cubicBezTo>
                  <a:pt x="2018293" y="2635243"/>
                  <a:pt x="2024540" y="2642606"/>
                  <a:pt x="2032840" y="2646295"/>
                </a:cubicBezTo>
                <a:cubicBezTo>
                  <a:pt x="2069834" y="2662737"/>
                  <a:pt x="2074592" y="2658820"/>
                  <a:pt x="2108410" y="2668966"/>
                </a:cubicBezTo>
                <a:cubicBezTo>
                  <a:pt x="2187213" y="2692607"/>
                  <a:pt x="2120994" y="2680440"/>
                  <a:pt x="2221766" y="2691637"/>
                </a:cubicBezTo>
                <a:cubicBezTo>
                  <a:pt x="2296290" y="2710268"/>
                  <a:pt x="2193553" y="2686134"/>
                  <a:pt x="2327564" y="2706751"/>
                </a:cubicBezTo>
                <a:cubicBezTo>
                  <a:pt x="2335437" y="2707962"/>
                  <a:pt x="2342459" y="2712580"/>
                  <a:pt x="2350235" y="2714308"/>
                </a:cubicBezTo>
                <a:cubicBezTo>
                  <a:pt x="2365193" y="2717632"/>
                  <a:pt x="2380463" y="2719346"/>
                  <a:pt x="2395577" y="2721865"/>
                </a:cubicBezTo>
                <a:cubicBezTo>
                  <a:pt x="2403134" y="2724384"/>
                  <a:pt x="2410520" y="2727491"/>
                  <a:pt x="2418248" y="2729423"/>
                </a:cubicBezTo>
                <a:cubicBezTo>
                  <a:pt x="2465514" y="2741240"/>
                  <a:pt x="2491086" y="2739901"/>
                  <a:pt x="2546718" y="2744537"/>
                </a:cubicBezTo>
                <a:cubicBezTo>
                  <a:pt x="2597937" y="2761610"/>
                  <a:pt x="2535453" y="2742284"/>
                  <a:pt x="2622288" y="2759651"/>
                </a:cubicBezTo>
                <a:cubicBezTo>
                  <a:pt x="2630099" y="2761213"/>
                  <a:pt x="2637183" y="2765480"/>
                  <a:pt x="2644959" y="2767208"/>
                </a:cubicBezTo>
                <a:cubicBezTo>
                  <a:pt x="2659917" y="2770532"/>
                  <a:pt x="2675343" y="2771441"/>
                  <a:pt x="2690301" y="2774765"/>
                </a:cubicBezTo>
                <a:cubicBezTo>
                  <a:pt x="2698077" y="2776493"/>
                  <a:pt x="2705210" y="2780531"/>
                  <a:pt x="2712972" y="2782322"/>
                </a:cubicBezTo>
                <a:cubicBezTo>
                  <a:pt x="2738003" y="2788098"/>
                  <a:pt x="2763620" y="2791206"/>
                  <a:pt x="2788542" y="2797436"/>
                </a:cubicBezTo>
                <a:cubicBezTo>
                  <a:pt x="2808694" y="2802474"/>
                  <a:pt x="2829292" y="2805981"/>
                  <a:pt x="2848999" y="2812550"/>
                </a:cubicBezTo>
                <a:cubicBezTo>
                  <a:pt x="2856556" y="2815069"/>
                  <a:pt x="2864707" y="2816238"/>
                  <a:pt x="2871670" y="2820107"/>
                </a:cubicBezTo>
                <a:cubicBezTo>
                  <a:pt x="2887549" y="2828929"/>
                  <a:pt x="2917012" y="2850335"/>
                  <a:pt x="2917012" y="2850335"/>
                </a:cubicBezTo>
                <a:cubicBezTo>
                  <a:pt x="2951659" y="2902305"/>
                  <a:pt x="2941496" y="2878444"/>
                  <a:pt x="2954797" y="2918348"/>
                </a:cubicBezTo>
                <a:cubicBezTo>
                  <a:pt x="2957316" y="3056893"/>
                  <a:pt x="2957579" y="3195498"/>
                  <a:pt x="2962354" y="3333984"/>
                </a:cubicBezTo>
                <a:cubicBezTo>
                  <a:pt x="2962629" y="3341945"/>
                  <a:pt x="2967979" y="3348928"/>
                  <a:pt x="2969911" y="3356656"/>
                </a:cubicBezTo>
                <a:cubicBezTo>
                  <a:pt x="2980696" y="3399798"/>
                  <a:pt x="2973389" y="3385883"/>
                  <a:pt x="2985025" y="3424669"/>
                </a:cubicBezTo>
                <a:cubicBezTo>
                  <a:pt x="2989603" y="3439929"/>
                  <a:pt x="2995101" y="3454897"/>
                  <a:pt x="3000139" y="3470011"/>
                </a:cubicBezTo>
                <a:lnTo>
                  <a:pt x="3015253" y="3515353"/>
                </a:lnTo>
                <a:lnTo>
                  <a:pt x="3022810" y="3538024"/>
                </a:lnTo>
                <a:cubicBezTo>
                  <a:pt x="3025329" y="3623670"/>
                  <a:pt x="3023959" y="3709520"/>
                  <a:pt x="3030367" y="3794963"/>
                </a:cubicBezTo>
                <a:cubicBezTo>
                  <a:pt x="3035341" y="3861277"/>
                  <a:pt x="3054755" y="3822785"/>
                  <a:pt x="3075709" y="3885647"/>
                </a:cubicBezTo>
                <a:cubicBezTo>
                  <a:pt x="3078228" y="3893204"/>
                  <a:pt x="3079704" y="3901193"/>
                  <a:pt x="3083266" y="3908318"/>
                </a:cubicBezTo>
                <a:cubicBezTo>
                  <a:pt x="3093787" y="3929360"/>
                  <a:pt x="3104339" y="3936948"/>
                  <a:pt x="3121052" y="3953661"/>
                </a:cubicBezTo>
                <a:cubicBezTo>
                  <a:pt x="3134333" y="3993503"/>
                  <a:pt x="3119831" y="3961265"/>
                  <a:pt x="3151280" y="3999003"/>
                </a:cubicBezTo>
                <a:cubicBezTo>
                  <a:pt x="3190639" y="4046234"/>
                  <a:pt x="3130498" y="3997744"/>
                  <a:pt x="3211736" y="4051902"/>
                </a:cubicBezTo>
                <a:lnTo>
                  <a:pt x="3234407" y="4067016"/>
                </a:lnTo>
                <a:cubicBezTo>
                  <a:pt x="3241964" y="4072054"/>
                  <a:pt x="3248462" y="4079258"/>
                  <a:pt x="3257078" y="4082130"/>
                </a:cubicBezTo>
                <a:cubicBezTo>
                  <a:pt x="3264635" y="4084649"/>
                  <a:pt x="3272786" y="4085818"/>
                  <a:pt x="3279749" y="4089687"/>
                </a:cubicBezTo>
                <a:cubicBezTo>
                  <a:pt x="3295628" y="4098509"/>
                  <a:pt x="3307858" y="4114171"/>
                  <a:pt x="3325091" y="4119915"/>
                </a:cubicBezTo>
                <a:cubicBezTo>
                  <a:pt x="3332648" y="4122434"/>
                  <a:pt x="3340637" y="4123910"/>
                  <a:pt x="3347762" y="4127472"/>
                </a:cubicBezTo>
                <a:cubicBezTo>
                  <a:pt x="3355886" y="4131534"/>
                  <a:pt x="3362085" y="4139008"/>
                  <a:pt x="3370433" y="4142586"/>
                </a:cubicBezTo>
                <a:cubicBezTo>
                  <a:pt x="3380358" y="4146839"/>
                  <a:pt x="3430997" y="4156045"/>
                  <a:pt x="3438447" y="4157700"/>
                </a:cubicBezTo>
                <a:cubicBezTo>
                  <a:pt x="3448586" y="4159953"/>
                  <a:pt x="3458689" y="4162404"/>
                  <a:pt x="3468675" y="4165257"/>
                </a:cubicBezTo>
                <a:cubicBezTo>
                  <a:pt x="3476334" y="4167445"/>
                  <a:pt x="3483509" y="4171389"/>
                  <a:pt x="3491346" y="4172814"/>
                </a:cubicBezTo>
                <a:cubicBezTo>
                  <a:pt x="3511327" y="4176447"/>
                  <a:pt x="3531650" y="4177852"/>
                  <a:pt x="3551802" y="4180371"/>
                </a:cubicBezTo>
                <a:cubicBezTo>
                  <a:pt x="3877685" y="4170187"/>
                  <a:pt x="3701016" y="4186481"/>
                  <a:pt x="3838969" y="4165257"/>
                </a:cubicBezTo>
                <a:cubicBezTo>
                  <a:pt x="3883309" y="4158435"/>
                  <a:pt x="3889743" y="4159353"/>
                  <a:pt x="3929653" y="4150143"/>
                </a:cubicBezTo>
                <a:cubicBezTo>
                  <a:pt x="3949893" y="4145472"/>
                  <a:pt x="3990109" y="4135029"/>
                  <a:pt x="3990109" y="4135029"/>
                </a:cubicBezTo>
                <a:lnTo>
                  <a:pt x="4035452" y="4104801"/>
                </a:lnTo>
                <a:cubicBezTo>
                  <a:pt x="4053393" y="4092840"/>
                  <a:pt x="4071949" y="4081075"/>
                  <a:pt x="4088351" y="4067016"/>
                </a:cubicBezTo>
                <a:cubicBezTo>
                  <a:pt x="4139264" y="4023376"/>
                  <a:pt x="4083586" y="4062635"/>
                  <a:pt x="4133693" y="4029231"/>
                </a:cubicBezTo>
                <a:cubicBezTo>
                  <a:pt x="4143769" y="4014117"/>
                  <a:pt x="4159515" y="4001511"/>
                  <a:pt x="4163921" y="3983889"/>
                </a:cubicBezTo>
                <a:cubicBezTo>
                  <a:pt x="4166440" y="3973813"/>
                  <a:pt x="4166833" y="3962951"/>
                  <a:pt x="4171478" y="3953661"/>
                </a:cubicBezTo>
                <a:cubicBezTo>
                  <a:pt x="4174664" y="3947288"/>
                  <a:pt x="4182640" y="3944474"/>
                  <a:pt x="4186592" y="3938546"/>
                </a:cubicBezTo>
                <a:cubicBezTo>
                  <a:pt x="4192841" y="3929173"/>
                  <a:pt x="4196668" y="3918394"/>
                  <a:pt x="4201706" y="3908318"/>
                </a:cubicBezTo>
                <a:cubicBezTo>
                  <a:pt x="4204225" y="3885647"/>
                  <a:pt x="4209263" y="3863116"/>
                  <a:pt x="4209263" y="3840305"/>
                </a:cubicBezTo>
                <a:cubicBezTo>
                  <a:pt x="4209263" y="3775128"/>
                  <a:pt x="4198840" y="3620630"/>
                  <a:pt x="4194149" y="3545581"/>
                </a:cubicBezTo>
                <a:cubicBezTo>
                  <a:pt x="4204770" y="3258824"/>
                  <a:pt x="4218624" y="3213852"/>
                  <a:pt x="4201706" y="2993918"/>
                </a:cubicBezTo>
                <a:cubicBezTo>
                  <a:pt x="4195535" y="2913689"/>
                  <a:pt x="4198658" y="2966613"/>
                  <a:pt x="4186592" y="2918348"/>
                </a:cubicBezTo>
                <a:cubicBezTo>
                  <a:pt x="4183477" y="2905887"/>
                  <a:pt x="4181821" y="2893102"/>
                  <a:pt x="4179035" y="2880563"/>
                </a:cubicBezTo>
                <a:cubicBezTo>
                  <a:pt x="4176782" y="2870424"/>
                  <a:pt x="4173185" y="2860580"/>
                  <a:pt x="4171478" y="2850335"/>
                </a:cubicBezTo>
                <a:cubicBezTo>
                  <a:pt x="4168139" y="2830302"/>
                  <a:pt x="4167260" y="2809912"/>
                  <a:pt x="4163921" y="2789879"/>
                </a:cubicBezTo>
                <a:cubicBezTo>
                  <a:pt x="4159196" y="2761528"/>
                  <a:pt x="4155995" y="2762137"/>
                  <a:pt x="4148807" y="2736980"/>
                </a:cubicBezTo>
                <a:cubicBezTo>
                  <a:pt x="4145954" y="2726993"/>
                  <a:pt x="4144234" y="2716699"/>
                  <a:pt x="4141250" y="2706751"/>
                </a:cubicBezTo>
                <a:lnTo>
                  <a:pt x="4118579" y="2638738"/>
                </a:lnTo>
                <a:cubicBezTo>
                  <a:pt x="4116060" y="2631181"/>
                  <a:pt x="4112954" y="2623795"/>
                  <a:pt x="4111022" y="2616067"/>
                </a:cubicBezTo>
                <a:cubicBezTo>
                  <a:pt x="4108601" y="2606382"/>
                  <a:pt x="4101329" y="2574009"/>
                  <a:pt x="4095908" y="2563168"/>
                </a:cubicBezTo>
                <a:cubicBezTo>
                  <a:pt x="4091846" y="2555044"/>
                  <a:pt x="4085832" y="2548054"/>
                  <a:pt x="4080794" y="2540497"/>
                </a:cubicBezTo>
                <a:cubicBezTo>
                  <a:pt x="4066861" y="2484767"/>
                  <a:pt x="4081834" y="2535366"/>
                  <a:pt x="4058123" y="2480041"/>
                </a:cubicBezTo>
                <a:cubicBezTo>
                  <a:pt x="4043541" y="2446016"/>
                  <a:pt x="4059313" y="2450606"/>
                  <a:pt x="4012780" y="2419584"/>
                </a:cubicBezTo>
                <a:lnTo>
                  <a:pt x="3967438" y="2389356"/>
                </a:lnTo>
                <a:cubicBezTo>
                  <a:pt x="3929913" y="2333068"/>
                  <a:pt x="3978142" y="2402200"/>
                  <a:pt x="3929653" y="2344014"/>
                </a:cubicBezTo>
                <a:cubicBezTo>
                  <a:pt x="3923839" y="2337037"/>
                  <a:pt x="3920353" y="2328320"/>
                  <a:pt x="3914539" y="2321343"/>
                </a:cubicBezTo>
                <a:cubicBezTo>
                  <a:pt x="3907697" y="2313133"/>
                  <a:pt x="3898710" y="2306882"/>
                  <a:pt x="3891868" y="2298672"/>
                </a:cubicBezTo>
                <a:cubicBezTo>
                  <a:pt x="3858320" y="2258414"/>
                  <a:pt x="3891919" y="2294229"/>
                  <a:pt x="3869197" y="2253330"/>
                </a:cubicBezTo>
                <a:cubicBezTo>
                  <a:pt x="3860375" y="2237451"/>
                  <a:pt x="3849045" y="2223102"/>
                  <a:pt x="3838969" y="2207988"/>
                </a:cubicBezTo>
                <a:cubicBezTo>
                  <a:pt x="3833931" y="2200431"/>
                  <a:pt x="3830277" y="2191739"/>
                  <a:pt x="3823855" y="2185317"/>
                </a:cubicBezTo>
                <a:cubicBezTo>
                  <a:pt x="3816298" y="2177760"/>
                  <a:pt x="3808026" y="2170856"/>
                  <a:pt x="3801184" y="2162646"/>
                </a:cubicBezTo>
                <a:cubicBezTo>
                  <a:pt x="3795370" y="2155669"/>
                  <a:pt x="3792492" y="2146397"/>
                  <a:pt x="3786070" y="2139975"/>
                </a:cubicBezTo>
                <a:cubicBezTo>
                  <a:pt x="3746788" y="2100693"/>
                  <a:pt x="3778201" y="2147142"/>
                  <a:pt x="3748285" y="2109746"/>
                </a:cubicBezTo>
                <a:cubicBezTo>
                  <a:pt x="3738778" y="2097863"/>
                  <a:pt x="3732094" y="2080384"/>
                  <a:pt x="3718056" y="2071961"/>
                </a:cubicBezTo>
                <a:cubicBezTo>
                  <a:pt x="3711225" y="2067863"/>
                  <a:pt x="3702942" y="2066923"/>
                  <a:pt x="3695385" y="2064404"/>
                </a:cubicBezTo>
                <a:cubicBezTo>
                  <a:pt x="3685309" y="2056847"/>
                  <a:pt x="3676422" y="2047366"/>
                  <a:pt x="3665157" y="2041733"/>
                </a:cubicBezTo>
                <a:cubicBezTo>
                  <a:pt x="3655867" y="2037088"/>
                  <a:pt x="3644877" y="2037160"/>
                  <a:pt x="3634929" y="2034176"/>
                </a:cubicBezTo>
                <a:cubicBezTo>
                  <a:pt x="3619669" y="2029598"/>
                  <a:pt x="3604701" y="2024100"/>
                  <a:pt x="3589587" y="2019062"/>
                </a:cubicBezTo>
                <a:cubicBezTo>
                  <a:pt x="3582030" y="2016543"/>
                  <a:pt x="3574644" y="2013437"/>
                  <a:pt x="3566916" y="2011505"/>
                </a:cubicBezTo>
                <a:cubicBezTo>
                  <a:pt x="3556840" y="2008986"/>
                  <a:pt x="3546674" y="2006801"/>
                  <a:pt x="3536688" y="2003948"/>
                </a:cubicBezTo>
                <a:cubicBezTo>
                  <a:pt x="3529029" y="2001760"/>
                  <a:pt x="3521745" y="1998323"/>
                  <a:pt x="3514017" y="1996391"/>
                </a:cubicBezTo>
                <a:cubicBezTo>
                  <a:pt x="3501556" y="1993276"/>
                  <a:pt x="3488869" y="1991132"/>
                  <a:pt x="3476232" y="1988834"/>
                </a:cubicBezTo>
                <a:cubicBezTo>
                  <a:pt x="3418376" y="1978315"/>
                  <a:pt x="3436128" y="1982678"/>
                  <a:pt x="3370433" y="1973720"/>
                </a:cubicBezTo>
                <a:cubicBezTo>
                  <a:pt x="3335136" y="1968907"/>
                  <a:pt x="3299195" y="1967246"/>
                  <a:pt x="3264635" y="1958606"/>
                </a:cubicBezTo>
                <a:cubicBezTo>
                  <a:pt x="3254559" y="1956087"/>
                  <a:pt x="3244702" y="1952422"/>
                  <a:pt x="3234407" y="1951049"/>
                </a:cubicBezTo>
                <a:cubicBezTo>
                  <a:pt x="3206828" y="1947372"/>
                  <a:pt x="3178989" y="1946011"/>
                  <a:pt x="3151280" y="1943492"/>
                </a:cubicBezTo>
                <a:cubicBezTo>
                  <a:pt x="3141204" y="1940973"/>
                  <a:pt x="3131039" y="1938788"/>
                  <a:pt x="3121052" y="1935935"/>
                </a:cubicBezTo>
                <a:cubicBezTo>
                  <a:pt x="3087443" y="1926333"/>
                  <a:pt x="3107521" y="1928695"/>
                  <a:pt x="3068152" y="1920821"/>
                </a:cubicBezTo>
                <a:cubicBezTo>
                  <a:pt x="3053127" y="1917816"/>
                  <a:pt x="3037768" y="1916588"/>
                  <a:pt x="3022810" y="1913264"/>
                </a:cubicBezTo>
                <a:cubicBezTo>
                  <a:pt x="3015034" y="1911536"/>
                  <a:pt x="3007798" y="1907895"/>
                  <a:pt x="3000139" y="1905707"/>
                </a:cubicBezTo>
                <a:cubicBezTo>
                  <a:pt x="2990153" y="1902854"/>
                  <a:pt x="2979859" y="1901134"/>
                  <a:pt x="2969911" y="1898150"/>
                </a:cubicBezTo>
                <a:cubicBezTo>
                  <a:pt x="2954651" y="1893572"/>
                  <a:pt x="2939683" y="1888074"/>
                  <a:pt x="2924569" y="1883036"/>
                </a:cubicBezTo>
                <a:cubicBezTo>
                  <a:pt x="2917012" y="1880517"/>
                  <a:pt x="2909755" y="1876789"/>
                  <a:pt x="2901898" y="1875479"/>
                </a:cubicBezTo>
                <a:cubicBezTo>
                  <a:pt x="2886784" y="1872960"/>
                  <a:pt x="2871538" y="1871132"/>
                  <a:pt x="2856556" y="1867922"/>
                </a:cubicBezTo>
                <a:cubicBezTo>
                  <a:pt x="2836245" y="1863570"/>
                  <a:pt x="2816251" y="1857846"/>
                  <a:pt x="2796099" y="1852808"/>
                </a:cubicBezTo>
                <a:cubicBezTo>
                  <a:pt x="2786023" y="1850289"/>
                  <a:pt x="2776055" y="1847288"/>
                  <a:pt x="2765871" y="1845251"/>
                </a:cubicBezTo>
                <a:cubicBezTo>
                  <a:pt x="2753276" y="1842732"/>
                  <a:pt x="2740547" y="1840809"/>
                  <a:pt x="2728086" y="1837694"/>
                </a:cubicBezTo>
                <a:cubicBezTo>
                  <a:pt x="2720358" y="1835762"/>
                  <a:pt x="2713074" y="1832325"/>
                  <a:pt x="2705415" y="1830137"/>
                </a:cubicBezTo>
                <a:cubicBezTo>
                  <a:pt x="2695429" y="1827284"/>
                  <a:pt x="2685263" y="1825099"/>
                  <a:pt x="2675187" y="1822580"/>
                </a:cubicBezTo>
                <a:cubicBezTo>
                  <a:pt x="2665111" y="1817542"/>
                  <a:pt x="2655507" y="1811421"/>
                  <a:pt x="2644959" y="1807465"/>
                </a:cubicBezTo>
                <a:cubicBezTo>
                  <a:pt x="2593812" y="1788284"/>
                  <a:pt x="2634701" y="1810626"/>
                  <a:pt x="2592060" y="1792351"/>
                </a:cubicBezTo>
                <a:cubicBezTo>
                  <a:pt x="2581706" y="1787913"/>
                  <a:pt x="2572186" y="1781675"/>
                  <a:pt x="2561832" y="1777237"/>
                </a:cubicBezTo>
                <a:cubicBezTo>
                  <a:pt x="2533618" y="1765145"/>
                  <a:pt x="2539011" y="1774618"/>
                  <a:pt x="2508933" y="1754566"/>
                </a:cubicBezTo>
                <a:cubicBezTo>
                  <a:pt x="2492155" y="1743381"/>
                  <a:pt x="2469263" y="1702619"/>
                  <a:pt x="2463590" y="1694110"/>
                </a:cubicBezTo>
                <a:cubicBezTo>
                  <a:pt x="2458552" y="1686553"/>
                  <a:pt x="2451348" y="1680055"/>
                  <a:pt x="2448476" y="1671439"/>
                </a:cubicBezTo>
                <a:cubicBezTo>
                  <a:pt x="2443438" y="1656325"/>
                  <a:pt x="2442199" y="1639353"/>
                  <a:pt x="2433362" y="1626097"/>
                </a:cubicBezTo>
                <a:cubicBezTo>
                  <a:pt x="2413829" y="1596798"/>
                  <a:pt x="2421120" y="1612042"/>
                  <a:pt x="2410691" y="1580755"/>
                </a:cubicBezTo>
                <a:cubicBezTo>
                  <a:pt x="2407586" y="1500031"/>
                  <a:pt x="2405977" y="1381988"/>
                  <a:pt x="2395577" y="1293588"/>
                </a:cubicBezTo>
                <a:cubicBezTo>
                  <a:pt x="2389387" y="1240973"/>
                  <a:pt x="2390265" y="1272341"/>
                  <a:pt x="2380463" y="1233132"/>
                </a:cubicBezTo>
                <a:cubicBezTo>
                  <a:pt x="2373366" y="1204744"/>
                  <a:pt x="2375714" y="1196860"/>
                  <a:pt x="2365349" y="1172675"/>
                </a:cubicBezTo>
                <a:cubicBezTo>
                  <a:pt x="2360911" y="1162321"/>
                  <a:pt x="2354673" y="1152801"/>
                  <a:pt x="2350235" y="1142447"/>
                </a:cubicBezTo>
                <a:cubicBezTo>
                  <a:pt x="2347097" y="1135125"/>
                  <a:pt x="2346630" y="1126692"/>
                  <a:pt x="2342678" y="1119776"/>
                </a:cubicBezTo>
                <a:cubicBezTo>
                  <a:pt x="2336429" y="1108840"/>
                  <a:pt x="2327328" y="1099797"/>
                  <a:pt x="2320007" y="1089548"/>
                </a:cubicBezTo>
                <a:cubicBezTo>
                  <a:pt x="2314728" y="1082157"/>
                  <a:pt x="2310707" y="1073854"/>
                  <a:pt x="2304893" y="1066877"/>
                </a:cubicBezTo>
                <a:cubicBezTo>
                  <a:pt x="2298051" y="1058667"/>
                  <a:pt x="2289064" y="1052416"/>
                  <a:pt x="2282222" y="1044206"/>
                </a:cubicBezTo>
                <a:cubicBezTo>
                  <a:pt x="2276408" y="1037229"/>
                  <a:pt x="2272450" y="1028880"/>
                  <a:pt x="2267108" y="1021535"/>
                </a:cubicBezTo>
                <a:cubicBezTo>
                  <a:pt x="2252292" y="1001163"/>
                  <a:pt x="2221766" y="961079"/>
                  <a:pt x="2221766" y="961079"/>
                </a:cubicBezTo>
                <a:cubicBezTo>
                  <a:pt x="2208576" y="921509"/>
                  <a:pt x="2219842" y="944042"/>
                  <a:pt x="2176423" y="900623"/>
                </a:cubicBezTo>
                <a:cubicBezTo>
                  <a:pt x="2110195" y="834395"/>
                  <a:pt x="2191238" y="918400"/>
                  <a:pt x="2138638" y="855280"/>
                </a:cubicBezTo>
                <a:cubicBezTo>
                  <a:pt x="2131796" y="847070"/>
                  <a:pt x="2122179" y="841306"/>
                  <a:pt x="2115967" y="832609"/>
                </a:cubicBezTo>
                <a:cubicBezTo>
                  <a:pt x="2109419" y="823442"/>
                  <a:pt x="2107401" y="811548"/>
                  <a:pt x="2100853" y="802381"/>
                </a:cubicBezTo>
                <a:cubicBezTo>
                  <a:pt x="2094641" y="793684"/>
                  <a:pt x="2084743" y="788146"/>
                  <a:pt x="2078182" y="779710"/>
                </a:cubicBezTo>
                <a:cubicBezTo>
                  <a:pt x="2067030" y="765372"/>
                  <a:pt x="2058030" y="749482"/>
                  <a:pt x="2047954" y="734368"/>
                </a:cubicBezTo>
                <a:cubicBezTo>
                  <a:pt x="2042916" y="726811"/>
                  <a:pt x="2037513" y="719485"/>
                  <a:pt x="2032840" y="711697"/>
                </a:cubicBezTo>
                <a:cubicBezTo>
                  <a:pt x="2017726" y="686507"/>
                  <a:pt x="2003793" y="660570"/>
                  <a:pt x="1987498" y="636127"/>
                </a:cubicBezTo>
                <a:cubicBezTo>
                  <a:pt x="1982460" y="628570"/>
                  <a:pt x="1976890" y="621342"/>
                  <a:pt x="1972384" y="613456"/>
                </a:cubicBezTo>
                <a:cubicBezTo>
                  <a:pt x="1945859" y="567036"/>
                  <a:pt x="1971527" y="597484"/>
                  <a:pt x="1934599" y="560556"/>
                </a:cubicBezTo>
                <a:cubicBezTo>
                  <a:pt x="1920744" y="518990"/>
                  <a:pt x="1935367" y="556232"/>
                  <a:pt x="1911928" y="515214"/>
                </a:cubicBezTo>
                <a:cubicBezTo>
                  <a:pt x="1906339" y="505433"/>
                  <a:pt x="1903730" y="493878"/>
                  <a:pt x="1896814" y="484986"/>
                </a:cubicBezTo>
                <a:cubicBezTo>
                  <a:pt x="1866421" y="445910"/>
                  <a:pt x="1870101" y="450892"/>
                  <a:pt x="1836357" y="439644"/>
                </a:cubicBezTo>
                <a:cubicBezTo>
                  <a:pt x="1821243" y="424530"/>
                  <a:pt x="1808800" y="406158"/>
                  <a:pt x="1791015" y="394302"/>
                </a:cubicBezTo>
                <a:cubicBezTo>
                  <a:pt x="1783458" y="389264"/>
                  <a:pt x="1775321" y="385002"/>
                  <a:pt x="1768344" y="379188"/>
                </a:cubicBezTo>
                <a:cubicBezTo>
                  <a:pt x="1730606" y="347739"/>
                  <a:pt x="1762844" y="362241"/>
                  <a:pt x="1723002" y="348960"/>
                </a:cubicBezTo>
                <a:cubicBezTo>
                  <a:pt x="1705902" y="297659"/>
                  <a:pt x="1730737" y="356699"/>
                  <a:pt x="1670103" y="296061"/>
                </a:cubicBezTo>
                <a:cubicBezTo>
                  <a:pt x="1635446" y="261402"/>
                  <a:pt x="1677996" y="301978"/>
                  <a:pt x="1609647" y="250718"/>
                </a:cubicBezTo>
                <a:cubicBezTo>
                  <a:pt x="1561393" y="214529"/>
                  <a:pt x="1590684" y="233680"/>
                  <a:pt x="1518962" y="197819"/>
                </a:cubicBezTo>
                <a:lnTo>
                  <a:pt x="1488734" y="182705"/>
                </a:lnTo>
                <a:cubicBezTo>
                  <a:pt x="1478658" y="177667"/>
                  <a:pt x="1469435" y="170323"/>
                  <a:pt x="1458506" y="167591"/>
                </a:cubicBezTo>
                <a:cubicBezTo>
                  <a:pt x="1448430" y="165072"/>
                  <a:pt x="1438226" y="163018"/>
                  <a:pt x="1428278" y="160034"/>
                </a:cubicBezTo>
                <a:cubicBezTo>
                  <a:pt x="1413018" y="155456"/>
                  <a:pt x="1398050" y="149958"/>
                  <a:pt x="1382936" y="144920"/>
                </a:cubicBezTo>
                <a:lnTo>
                  <a:pt x="1292252" y="114692"/>
                </a:lnTo>
                <a:lnTo>
                  <a:pt x="1224238" y="92021"/>
                </a:lnTo>
                <a:cubicBezTo>
                  <a:pt x="1216681" y="89502"/>
                  <a:pt x="1209295" y="86396"/>
                  <a:pt x="1201567" y="84464"/>
                </a:cubicBezTo>
                <a:cubicBezTo>
                  <a:pt x="1191491" y="81945"/>
                  <a:pt x="1181325" y="79760"/>
                  <a:pt x="1171339" y="76907"/>
                </a:cubicBezTo>
                <a:cubicBezTo>
                  <a:pt x="1163680" y="74719"/>
                  <a:pt x="1156554" y="70477"/>
                  <a:pt x="1148668" y="69350"/>
                </a:cubicBezTo>
                <a:cubicBezTo>
                  <a:pt x="1081429" y="59744"/>
                  <a:pt x="939846" y="56328"/>
                  <a:pt x="891729" y="54236"/>
                </a:cubicBezTo>
                <a:cubicBezTo>
                  <a:pt x="871577" y="51717"/>
                  <a:pt x="851490" y="48604"/>
                  <a:pt x="831273" y="46679"/>
                </a:cubicBezTo>
                <a:cubicBezTo>
                  <a:pt x="798577" y="43565"/>
                  <a:pt x="765622" y="43196"/>
                  <a:pt x="733032" y="39122"/>
                </a:cubicBezTo>
                <a:cubicBezTo>
                  <a:pt x="725128" y="38134"/>
                  <a:pt x="718247" y="32692"/>
                  <a:pt x="710361" y="31565"/>
                </a:cubicBezTo>
                <a:cubicBezTo>
                  <a:pt x="682817" y="27630"/>
                  <a:pt x="654886" y="27081"/>
                  <a:pt x="627233" y="24008"/>
                </a:cubicBezTo>
                <a:cubicBezTo>
                  <a:pt x="609530" y="22041"/>
                  <a:pt x="591967" y="18970"/>
                  <a:pt x="574334" y="16451"/>
                </a:cubicBezTo>
                <a:cubicBezTo>
                  <a:pt x="505003" y="-6659"/>
                  <a:pt x="535812" y="1337"/>
                  <a:pt x="392966" y="1337"/>
                </a:cubicBezTo>
                <a:cubicBezTo>
                  <a:pt x="345038" y="1337"/>
                  <a:pt x="297243" y="6375"/>
                  <a:pt x="249382" y="8894"/>
                </a:cubicBezTo>
                <a:lnTo>
                  <a:pt x="204040" y="24008"/>
                </a:lnTo>
                <a:cubicBezTo>
                  <a:pt x="196483" y="26527"/>
                  <a:pt x="189097" y="29633"/>
                  <a:pt x="181369" y="31565"/>
                </a:cubicBezTo>
                <a:lnTo>
                  <a:pt x="151141" y="39122"/>
                </a:lnTo>
                <a:cubicBezTo>
                  <a:pt x="143584" y="44160"/>
                  <a:pt x="136594" y="50174"/>
                  <a:pt x="128470" y="54236"/>
                </a:cubicBezTo>
                <a:cubicBezTo>
                  <a:pt x="121345" y="57798"/>
                  <a:pt x="112427" y="57374"/>
                  <a:pt x="105799" y="61793"/>
                </a:cubicBezTo>
                <a:cubicBezTo>
                  <a:pt x="82718" y="77181"/>
                  <a:pt x="83947" y="87219"/>
                  <a:pt x="68014" y="107135"/>
                </a:cubicBezTo>
                <a:cubicBezTo>
                  <a:pt x="63563" y="112699"/>
                  <a:pt x="57937" y="117211"/>
                  <a:pt x="52899" y="122249"/>
                </a:cubicBezTo>
                <a:cubicBezTo>
                  <a:pt x="50380" y="129806"/>
                  <a:pt x="48904" y="137795"/>
                  <a:pt x="45342" y="144920"/>
                </a:cubicBezTo>
                <a:cubicBezTo>
                  <a:pt x="41280" y="153044"/>
                  <a:pt x="33917" y="159291"/>
                  <a:pt x="30228" y="167591"/>
                </a:cubicBezTo>
                <a:cubicBezTo>
                  <a:pt x="13521" y="205182"/>
                  <a:pt x="15114" y="200964"/>
                  <a:pt x="15114" y="22804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98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33B82FC7-6FF1-45C1-B47C-C1E0F4924D86}" type="slidenum">
              <a:rPr lang="en-US" altLang="zh-TW"/>
              <a:pPr eaLnBrk="1" hangingPunct="1"/>
              <a:t>24</a:t>
            </a:fld>
            <a:endParaRPr lang="en-US" altLang="zh-TW"/>
          </a:p>
        </p:txBody>
      </p:sp>
      <p:sp>
        <p:nvSpPr>
          <p:cNvPr id="1229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>
                <a:ea typeface="新細明體" charset="-120"/>
              </a:rPr>
              <a:t>Algorithm for Decision Tree Induction</a:t>
            </a:r>
          </a:p>
        </p:txBody>
      </p:sp>
      <p:sp>
        <p:nvSpPr>
          <p:cNvPr id="1229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763000" cy="5562600"/>
          </a:xfrm>
        </p:spPr>
        <p:txBody>
          <a:bodyPr>
            <a:normAutofit lnSpcReduction="10000"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TW" sz="2400" dirty="0">
                <a:ea typeface="新細明體" charset="-120"/>
              </a:rPr>
              <a:t>Basic algorithm (a greedy algorithm)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z="2400" dirty="0">
                <a:ea typeface="新細明體" charset="-120"/>
              </a:rPr>
              <a:t>Tree is constructed in a </a:t>
            </a:r>
            <a:r>
              <a:rPr lang="en-US" altLang="zh-TW" sz="2400" dirty="0">
                <a:solidFill>
                  <a:schemeClr val="hlink"/>
                </a:solidFill>
                <a:ea typeface="新細明體" charset="-120"/>
              </a:rPr>
              <a:t>top-down recursive divide-and-conquer manner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z="2400" dirty="0">
                <a:ea typeface="新細明體" charset="-120"/>
              </a:rPr>
              <a:t>At start, all the training examples are at the root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z="2400" dirty="0">
                <a:solidFill>
                  <a:srgbClr val="FF0000"/>
                </a:solidFill>
                <a:ea typeface="新細明體" charset="-120"/>
                <a:hlinkClick r:id="rId3" action="ppaction://hlinksldjump"/>
              </a:rPr>
              <a:t>Attributes are categorical (if continuous-valued, they are discretized in advance)</a:t>
            </a:r>
            <a:endParaRPr lang="en-US" altLang="zh-TW" sz="2400" dirty="0">
              <a:solidFill>
                <a:srgbClr val="FF0000"/>
              </a:solidFill>
              <a:ea typeface="新細明體" charset="-120"/>
            </a:endParaRPr>
          </a:p>
          <a:p>
            <a:pPr lvl="1" eaLnBrk="1" hangingPunct="1">
              <a:spcBef>
                <a:spcPct val="0"/>
              </a:spcBef>
            </a:pPr>
            <a:r>
              <a:rPr lang="en-US" altLang="zh-TW" sz="2400" dirty="0">
                <a:ea typeface="新細明體" charset="-120"/>
              </a:rPr>
              <a:t>Examples are partitioned recursively based on selected attributes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z="2400" dirty="0">
                <a:ea typeface="新細明體" charset="-120"/>
              </a:rPr>
              <a:t>Test attributes are selected on the basis of a heuristic or statistical measure (e.g., </a:t>
            </a:r>
            <a:r>
              <a:rPr lang="en-US" altLang="zh-TW" sz="2400" dirty="0">
                <a:solidFill>
                  <a:schemeClr val="hlink"/>
                </a:solidFill>
                <a:ea typeface="新細明體" charset="-120"/>
              </a:rPr>
              <a:t>information gain</a:t>
            </a:r>
            <a:r>
              <a:rPr lang="en-US" altLang="zh-TW" sz="2400" dirty="0">
                <a:ea typeface="新細明體" charset="-120"/>
              </a:rPr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TW" sz="2400" dirty="0">
                <a:ea typeface="新細明體" charset="-120"/>
              </a:rPr>
              <a:t>Conditions for stopping partitioning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z="2400" dirty="0">
                <a:ea typeface="新細明體" charset="-120"/>
              </a:rPr>
              <a:t>All samples for a given node belong to the same class</a:t>
            </a:r>
          </a:p>
          <a:p>
            <a:pPr lvl="1">
              <a:spcBef>
                <a:spcPct val="0"/>
              </a:spcBef>
            </a:pPr>
            <a:r>
              <a:rPr lang="en-US" altLang="zh-TW" sz="2400" dirty="0">
                <a:ea typeface="新細明體" charset="-120"/>
              </a:rPr>
              <a:t>There are no samples left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z="2400" dirty="0">
                <a:ea typeface="新細明體" charset="-120"/>
              </a:rPr>
              <a:t>There are no remaining attributes for further partitioning – </a:t>
            </a:r>
            <a:r>
              <a:rPr lang="en-US" altLang="zh-TW" sz="2400" dirty="0">
                <a:solidFill>
                  <a:schemeClr val="hlink"/>
                </a:solidFill>
                <a:ea typeface="新細明體" charset="-120"/>
              </a:rPr>
              <a:t>majority voting</a:t>
            </a:r>
            <a:r>
              <a:rPr lang="en-US" altLang="zh-TW" sz="2400" dirty="0">
                <a:ea typeface="新細明體" charset="-120"/>
              </a:rPr>
              <a:t> is employed for classifying the leaf</a:t>
            </a:r>
          </a:p>
        </p:txBody>
      </p:sp>
    </p:spTree>
    <p:extLst>
      <p:ext uri="{BB962C8B-B14F-4D97-AF65-F5344CB8AC3E}">
        <p14:creationId xmlns:p14="http://schemas.microsoft.com/office/powerpoint/2010/main" val="279613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B9BF5278-5C30-4315-8C43-ACD93402083B}" type="slidenum">
              <a:rPr lang="en-US" altLang="zh-TW"/>
              <a:pPr eaLnBrk="1" hangingPunct="1"/>
              <a:t>25</a:t>
            </a:fld>
            <a:endParaRPr lang="en-US" altLang="zh-TW"/>
          </a:p>
        </p:txBody>
      </p:sp>
      <p:sp>
        <p:nvSpPr>
          <p:cNvPr id="13315" name="Rectangle 2"/>
          <p:cNvSpPr>
            <a:spLocks noChangeArrowheads="1"/>
          </p:cNvSpPr>
          <p:nvPr/>
        </p:nvSpPr>
        <p:spPr bwMode="auto">
          <a:xfrm>
            <a:off x="381000" y="1524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zh-TW" sz="3600" b="1">
                <a:solidFill>
                  <a:schemeClr val="tx2"/>
                </a:solidFill>
                <a:latin typeface="Berlin Sans FB Demi" pitchFamily="34" charset="0"/>
                <a:ea typeface="新細明體" charset="-120"/>
              </a:rPr>
              <a:t>Attribute Selection Measure: Information Gain (ID3/C4.5)</a:t>
            </a:r>
          </a:p>
        </p:txBody>
      </p:sp>
      <p:sp>
        <p:nvSpPr>
          <p:cNvPr id="13316" name="Rectangle 3"/>
          <p:cNvSpPr>
            <a:spLocks noChangeArrowheads="1"/>
          </p:cNvSpPr>
          <p:nvPr/>
        </p:nvSpPr>
        <p:spPr bwMode="auto">
          <a:xfrm>
            <a:off x="304800" y="1524000"/>
            <a:ext cx="8458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zh-TW" sz="2400" dirty="0">
                <a:latin typeface="Calibri" pitchFamily="34" charset="0"/>
                <a:ea typeface="新細明體" charset="-120"/>
              </a:rPr>
              <a:t>Select the attribute with the highest information gain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zh-TW" sz="2400" dirty="0">
                <a:latin typeface="Calibri" pitchFamily="34" charset="0"/>
                <a:ea typeface="新細明體" charset="-120"/>
              </a:rPr>
              <a:t>Let </a:t>
            </a:r>
            <a:r>
              <a:rPr lang="en-US" altLang="zh-TW" sz="2400" i="1" dirty="0">
                <a:latin typeface="Calibri" pitchFamily="34" charset="0"/>
                <a:ea typeface="新細明體" charset="-120"/>
              </a:rPr>
              <a:t>p</a:t>
            </a:r>
            <a:r>
              <a:rPr lang="en-US" altLang="zh-TW" sz="2400" i="1" baseline="-25000" dirty="0">
                <a:latin typeface="Calibri" pitchFamily="34" charset="0"/>
                <a:ea typeface="新細明體" charset="-120"/>
              </a:rPr>
              <a:t>i</a:t>
            </a:r>
            <a:r>
              <a:rPr lang="en-US" altLang="zh-TW" sz="2400" dirty="0">
                <a:latin typeface="Calibri" pitchFamily="34" charset="0"/>
                <a:ea typeface="新細明體" charset="-120"/>
              </a:rPr>
              <a:t> be the probability that an arbitrary tuple in D belongs to class </a:t>
            </a:r>
            <a:r>
              <a:rPr lang="en-US" altLang="zh-TW" sz="2400" dirty="0" err="1">
                <a:latin typeface="Calibri" pitchFamily="34" charset="0"/>
                <a:ea typeface="新細明體" charset="-120"/>
              </a:rPr>
              <a:t>C</a:t>
            </a:r>
            <a:r>
              <a:rPr lang="en-US" altLang="zh-TW" sz="2400" baseline="-25000" dirty="0" err="1">
                <a:latin typeface="Calibri" pitchFamily="34" charset="0"/>
                <a:ea typeface="新細明體" charset="-120"/>
              </a:rPr>
              <a:t>i</a:t>
            </a:r>
            <a:r>
              <a:rPr lang="en-US" altLang="zh-TW" sz="2400" dirty="0">
                <a:latin typeface="Calibri" pitchFamily="34" charset="0"/>
                <a:ea typeface="新細明體" charset="-120"/>
              </a:rPr>
              <a:t>, estimated by |</a:t>
            </a:r>
            <a:r>
              <a:rPr lang="en-US" altLang="zh-TW" sz="2400" dirty="0" err="1">
                <a:latin typeface="Calibri" pitchFamily="34" charset="0"/>
                <a:ea typeface="新細明體" charset="-120"/>
              </a:rPr>
              <a:t>C</a:t>
            </a:r>
            <a:r>
              <a:rPr lang="en-US" altLang="zh-TW" sz="2400" i="1" baseline="-25000" dirty="0" err="1">
                <a:latin typeface="Calibri" pitchFamily="34" charset="0"/>
                <a:ea typeface="新細明體" charset="-120"/>
              </a:rPr>
              <a:t>i</a:t>
            </a:r>
            <a:r>
              <a:rPr lang="en-US" altLang="zh-TW" sz="2400" baseline="-25000" dirty="0">
                <a:latin typeface="Calibri" pitchFamily="34" charset="0"/>
                <a:ea typeface="新細明體" charset="-120"/>
              </a:rPr>
              <a:t>, D</a:t>
            </a:r>
            <a:r>
              <a:rPr lang="en-US" altLang="zh-TW" sz="2400" dirty="0">
                <a:latin typeface="Calibri" pitchFamily="34" charset="0"/>
                <a:ea typeface="新細明體" charset="-120"/>
              </a:rPr>
              <a:t>|/|D|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zh-TW" sz="2400" dirty="0">
                <a:solidFill>
                  <a:schemeClr val="hlink"/>
                </a:solidFill>
                <a:latin typeface="Calibri" pitchFamily="34" charset="0"/>
                <a:ea typeface="新細明體" charset="-120"/>
              </a:rPr>
              <a:t>Expected information</a:t>
            </a:r>
            <a:r>
              <a:rPr lang="en-US" altLang="zh-TW" sz="2400" dirty="0">
                <a:latin typeface="Calibri" pitchFamily="34" charset="0"/>
                <a:ea typeface="新細明體" charset="-120"/>
              </a:rPr>
              <a:t> (entropy) needed to classify a tuple in D: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zh-TW" sz="2400" dirty="0">
              <a:latin typeface="Calibri" pitchFamily="34" charset="0"/>
              <a:ea typeface="新細明體" charset="-120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zh-TW" sz="2400" dirty="0">
                <a:solidFill>
                  <a:schemeClr val="hlink"/>
                </a:solidFill>
                <a:latin typeface="Calibri" pitchFamily="34" charset="0"/>
                <a:ea typeface="新細明體" charset="-120"/>
              </a:rPr>
              <a:t>Information</a:t>
            </a:r>
            <a:r>
              <a:rPr lang="en-US" altLang="zh-TW" sz="2400" dirty="0">
                <a:latin typeface="Calibri" pitchFamily="34" charset="0"/>
                <a:ea typeface="新細明體" charset="-120"/>
              </a:rPr>
              <a:t> needed (after using A to split D into v partitions) to classify D: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zh-TW" sz="2400" dirty="0">
              <a:latin typeface="Calibri" pitchFamily="34" charset="0"/>
              <a:ea typeface="新細明體" charset="-120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zh-TW" sz="2400" dirty="0">
                <a:solidFill>
                  <a:schemeClr val="hlink"/>
                </a:solidFill>
                <a:latin typeface="Calibri" pitchFamily="34" charset="0"/>
                <a:ea typeface="新細明體" charset="-120"/>
              </a:rPr>
              <a:t>Information gained</a:t>
            </a:r>
            <a:r>
              <a:rPr lang="en-US" altLang="zh-TW" sz="2400" dirty="0">
                <a:latin typeface="Calibri" pitchFamily="34" charset="0"/>
                <a:ea typeface="新細明體" charset="-120"/>
              </a:rPr>
              <a:t> by branching on attribute A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zh-TW" sz="2400" dirty="0">
              <a:latin typeface="Calibri" pitchFamily="34" charset="0"/>
              <a:ea typeface="新細明體" charset="-120"/>
            </a:endParaRPr>
          </a:p>
        </p:txBody>
      </p:sp>
      <p:graphicFrame>
        <p:nvGraphicFramePr>
          <p:cNvPr id="13317" name="Object 4"/>
          <p:cNvGraphicFramePr>
            <a:graphicFrameLocks noChangeAspect="1"/>
          </p:cNvGraphicFramePr>
          <p:nvPr/>
        </p:nvGraphicFramePr>
        <p:xfrm>
          <a:off x="4530725" y="3200400"/>
          <a:ext cx="331787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4" imgW="1612900" imgH="431800" progId="Equation.3">
                  <p:embed/>
                </p:oleObj>
              </mc:Choice>
              <mc:Fallback>
                <p:oleObj name="Equation" r:id="rId4" imgW="1612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0725" y="3200400"/>
                        <a:ext cx="331787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" name="Object 5"/>
          <p:cNvGraphicFramePr>
            <a:graphicFrameLocks noChangeAspect="1"/>
          </p:cNvGraphicFramePr>
          <p:nvPr/>
        </p:nvGraphicFramePr>
        <p:xfrm>
          <a:off x="4419600" y="4343400"/>
          <a:ext cx="44958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6" imgW="1892300" imgH="457200" progId="Equation.3">
                  <p:embed/>
                </p:oleObj>
              </mc:Choice>
              <mc:Fallback>
                <p:oleObj name="Equation" r:id="rId6" imgW="1892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343400"/>
                        <a:ext cx="449580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9" name="Object 6"/>
          <p:cNvGraphicFramePr>
            <a:graphicFrameLocks noChangeAspect="1"/>
          </p:cNvGraphicFramePr>
          <p:nvPr/>
        </p:nvGraphicFramePr>
        <p:xfrm>
          <a:off x="3868738" y="5822950"/>
          <a:ext cx="458946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8" imgW="1790700" imgH="215900" progId="Equation.3">
                  <p:embed/>
                </p:oleObj>
              </mc:Choice>
              <mc:Fallback>
                <p:oleObj name="Equation" r:id="rId8" imgW="1790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8738" y="5822950"/>
                        <a:ext cx="4589462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76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Entropy</a:t>
            </a:r>
            <a:endParaRPr lang="zh-TW" altLang="en-US">
              <a:ea typeface="新細明體" charset="-120"/>
            </a:endParaRPr>
          </a:p>
        </p:txBody>
      </p:sp>
      <p:sp>
        <p:nvSpPr>
          <p:cNvPr id="6451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Category : a, b</a:t>
            </a:r>
          </a:p>
          <a:p>
            <a:pPr lvl="1"/>
            <a:r>
              <a:rPr lang="en-US" altLang="zh-TW">
                <a:ea typeface="新細明體" charset="-120"/>
              </a:rPr>
              <a:t>S</a:t>
            </a:r>
            <a:r>
              <a:rPr lang="en-US" altLang="zh-TW" baseline="-25000">
                <a:ea typeface="新細明體" charset="-120"/>
              </a:rPr>
              <a:t>1</a:t>
            </a:r>
            <a:r>
              <a:rPr lang="en-US" altLang="zh-TW">
                <a:ea typeface="新細明體" charset="-120"/>
              </a:rPr>
              <a:t>={a, a, a, a, a, a}</a:t>
            </a:r>
          </a:p>
          <a:p>
            <a:pPr lvl="1"/>
            <a:r>
              <a:rPr lang="en-US" altLang="zh-TW">
                <a:ea typeface="新細明體" charset="-120"/>
              </a:rPr>
              <a:t>S</a:t>
            </a:r>
            <a:r>
              <a:rPr lang="en-US" altLang="zh-TW" baseline="-25000">
                <a:ea typeface="新細明體" charset="-120"/>
              </a:rPr>
              <a:t>2</a:t>
            </a:r>
            <a:r>
              <a:rPr lang="en-US" altLang="zh-TW">
                <a:ea typeface="新細明體" charset="-120"/>
              </a:rPr>
              <a:t>={a, a, a, b, b, b}</a:t>
            </a:r>
          </a:p>
          <a:p>
            <a:endParaRPr lang="zh-TW" altLang="en-US">
              <a:ea typeface="新細明體" charset="-120"/>
            </a:endParaRPr>
          </a:p>
        </p:txBody>
      </p:sp>
      <p:sp>
        <p:nvSpPr>
          <p:cNvPr id="64516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E4519-BAB0-4048-A19D-E5EF44A0061F}" type="slidenum">
              <a:rPr lang="en-US" altLang="zh-TW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zh-TW" sz="1200"/>
          </a:p>
        </p:txBody>
      </p:sp>
      <p:graphicFrame>
        <p:nvGraphicFramePr>
          <p:cNvPr id="64517" name="物件 4"/>
          <p:cNvGraphicFramePr>
            <a:graphicFrameLocks noChangeAspect="1"/>
          </p:cNvGraphicFramePr>
          <p:nvPr/>
        </p:nvGraphicFramePr>
        <p:xfrm>
          <a:off x="4876800" y="1752600"/>
          <a:ext cx="36290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方程式" r:id="rId3" imgW="1841500" imgH="431800" progId="Equation.3">
                  <p:embed/>
                </p:oleObj>
              </mc:Choice>
              <mc:Fallback>
                <p:oleObj name="方程式" r:id="rId3" imgW="1841500" imgH="431800" progId="Equation.3">
                  <p:embed/>
                  <p:pic>
                    <p:nvPicPr>
                      <p:cNvPr id="64517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752600"/>
                        <a:ext cx="3629025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/>
        </p:nvGraphicFramePr>
        <p:xfrm>
          <a:off x="457200" y="3733800"/>
          <a:ext cx="564038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方程式" r:id="rId5" imgW="2540000" imgH="215900" progId="Equation.3">
                  <p:embed/>
                </p:oleObj>
              </mc:Choice>
              <mc:Fallback>
                <p:oleObj name="方程式" r:id="rId5" imgW="2540000" imgH="215900" progId="Equation.3">
                  <p:embed/>
                  <p:pic>
                    <p:nvPicPr>
                      <p:cNvPr id="7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733800"/>
                        <a:ext cx="5640388" cy="387350"/>
                      </a:xfrm>
                      <a:prstGeom prst="rect">
                        <a:avLst/>
                      </a:prstGeom>
                      <a:solidFill>
                        <a:srgbClr val="FFF4C8"/>
                      </a:solidFill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/>
        </p:nvGraphicFramePr>
        <p:xfrm>
          <a:off x="473075" y="4724400"/>
          <a:ext cx="673893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方程式" r:id="rId7" imgW="3035300" imgH="215900" progId="Equation.3">
                  <p:embed/>
                </p:oleObj>
              </mc:Choice>
              <mc:Fallback>
                <p:oleObj name="方程式" r:id="rId7" imgW="3035300" imgH="215900" progId="Equation.3">
                  <p:embed/>
                  <p:pic>
                    <p:nvPicPr>
                      <p:cNvPr id="8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4724400"/>
                        <a:ext cx="6738938" cy="387350"/>
                      </a:xfrm>
                      <a:prstGeom prst="rect">
                        <a:avLst/>
                      </a:prstGeom>
                      <a:solidFill>
                        <a:srgbClr val="FFF4C8"/>
                      </a:solidFill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129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3EC08DE9-3BB7-492A-B1F2-35466BE03B62}" type="slidenum">
              <a:rPr lang="en-US" altLang="zh-TW"/>
              <a:pPr eaLnBrk="1" hangingPunct="1"/>
              <a:t>27</a:t>
            </a:fld>
            <a:endParaRPr lang="en-US" altLang="zh-TW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8763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>
                <a:ea typeface="新細明體" charset="-120"/>
              </a:rPr>
              <a:t>Attribute Selection: Information Gain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371600"/>
            <a:ext cx="4152900" cy="1600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30000"/>
              </a:spcBef>
              <a:buSzPct val="80000"/>
              <a:buFont typeface="Marlett" pitchFamily="2" charset="2"/>
              <a:buChar char="g"/>
            </a:pPr>
            <a:r>
              <a:rPr lang="en-US" altLang="zh-TW" sz="2000" dirty="0">
                <a:solidFill>
                  <a:srgbClr val="121328"/>
                </a:solidFill>
                <a:ea typeface="新細明體" charset="-120"/>
              </a:rPr>
              <a:t>Class P: </a:t>
            </a:r>
            <a:r>
              <a:rPr lang="en-US" altLang="zh-TW" sz="2000" dirty="0" err="1">
                <a:solidFill>
                  <a:srgbClr val="121328"/>
                </a:solidFill>
                <a:ea typeface="新細明體" charset="-120"/>
              </a:rPr>
              <a:t>buys_computer</a:t>
            </a:r>
            <a:r>
              <a:rPr lang="en-US" altLang="zh-TW" sz="2000" dirty="0">
                <a:solidFill>
                  <a:srgbClr val="121328"/>
                </a:solidFill>
                <a:ea typeface="新細明體" charset="-120"/>
              </a:rPr>
              <a:t> = “yes”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SzPct val="80000"/>
              <a:buFont typeface="Marlett" pitchFamily="2" charset="2"/>
              <a:buChar char="g"/>
            </a:pPr>
            <a:r>
              <a:rPr lang="en-US" altLang="zh-TW" sz="2000" dirty="0">
                <a:solidFill>
                  <a:srgbClr val="121328"/>
                </a:solidFill>
                <a:ea typeface="新細明體" charset="-120"/>
              </a:rPr>
              <a:t>Class N: </a:t>
            </a:r>
            <a:r>
              <a:rPr lang="en-US" altLang="zh-TW" sz="2000" dirty="0" err="1">
                <a:solidFill>
                  <a:srgbClr val="121328"/>
                </a:solidFill>
                <a:ea typeface="新細明體" charset="-120"/>
              </a:rPr>
              <a:t>buys_computer</a:t>
            </a:r>
            <a:r>
              <a:rPr lang="en-US" altLang="zh-TW" sz="2000" dirty="0">
                <a:solidFill>
                  <a:srgbClr val="121328"/>
                </a:solidFill>
                <a:ea typeface="新細明體" charset="-120"/>
              </a:rPr>
              <a:t> = “no”</a:t>
            </a:r>
            <a:endParaRPr lang="en-US" altLang="zh-TW" sz="2000" dirty="0">
              <a:ea typeface="新細明體" charset="-120"/>
            </a:endParaRPr>
          </a:p>
        </p:txBody>
      </p:sp>
      <p:sp>
        <p:nvSpPr>
          <p:cNvPr id="1434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24400" y="2743200"/>
            <a:ext cx="4152900" cy="2209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altLang="zh-TW" sz="2000" dirty="0">
                <a:solidFill>
                  <a:srgbClr val="121328"/>
                </a:solidFill>
                <a:ea typeface="新細明體" charset="-120"/>
              </a:rPr>
              <a:t>            </a:t>
            </a:r>
            <a:endParaRPr lang="en-US" altLang="zh-TW" sz="2000" dirty="0">
              <a:ea typeface="新細明體" charset="-120"/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None/>
            </a:pPr>
            <a:endParaRPr lang="en-US" altLang="zh-TW" sz="2000" dirty="0">
              <a:solidFill>
                <a:srgbClr val="121328"/>
              </a:solidFill>
              <a:ea typeface="新細明體" charset="-120"/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None/>
            </a:pPr>
            <a:endParaRPr lang="en-US" altLang="zh-TW" sz="2000" dirty="0">
              <a:solidFill>
                <a:srgbClr val="121328"/>
              </a:solidFill>
              <a:ea typeface="新細明體" charset="-120"/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None/>
            </a:pPr>
            <a:endParaRPr lang="en-US" altLang="zh-TW" sz="2000" dirty="0">
              <a:solidFill>
                <a:srgbClr val="121328"/>
              </a:solidFill>
              <a:ea typeface="新細明體" charset="-120"/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None/>
            </a:pPr>
            <a:endParaRPr lang="en-US" altLang="zh-TW" sz="2000" dirty="0">
              <a:solidFill>
                <a:srgbClr val="121328"/>
              </a:solidFill>
              <a:ea typeface="新細明體" charset="-120"/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None/>
            </a:pPr>
            <a:r>
              <a:rPr lang="en-US" altLang="zh-TW" sz="2000" dirty="0">
                <a:solidFill>
                  <a:srgbClr val="121328"/>
                </a:solidFill>
                <a:ea typeface="新細明體" charset="-120"/>
              </a:rPr>
              <a:t>Similarly,</a:t>
            </a:r>
          </a:p>
        </p:txBody>
      </p:sp>
      <p:graphicFrame>
        <p:nvGraphicFramePr>
          <p:cNvPr id="14342" name="Object 5"/>
          <p:cNvGraphicFramePr>
            <a:graphicFrameLocks noChangeAspect="1"/>
          </p:cNvGraphicFramePr>
          <p:nvPr/>
        </p:nvGraphicFramePr>
        <p:xfrm>
          <a:off x="762000" y="2590800"/>
          <a:ext cx="3354388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工作表" r:id="rId4" imgW="3352800" imgH="1438250" progId="Excel.Sheet.8">
                  <p:embed/>
                </p:oleObj>
              </mc:Choice>
              <mc:Fallback>
                <p:oleObj name="工作表" r:id="rId4" imgW="3352800" imgH="143825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590800"/>
                        <a:ext cx="3354388" cy="143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3" name="Object 6"/>
          <p:cNvGraphicFramePr>
            <a:graphicFrameLocks noChangeAspect="1"/>
          </p:cNvGraphicFramePr>
          <p:nvPr/>
        </p:nvGraphicFramePr>
        <p:xfrm>
          <a:off x="4876800" y="1295400"/>
          <a:ext cx="375443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6" imgW="2044700" imgH="812800" progId="Equation.3">
                  <p:embed/>
                </p:oleObj>
              </mc:Choice>
              <mc:Fallback>
                <p:oleObj name="Equation" r:id="rId6" imgW="2044700" imgH="8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295400"/>
                        <a:ext cx="3754438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4" name="Object 7"/>
          <p:cNvGraphicFramePr>
            <a:graphicFrameLocks noChangeAspect="1"/>
          </p:cNvGraphicFramePr>
          <p:nvPr/>
        </p:nvGraphicFramePr>
        <p:xfrm>
          <a:off x="5029200" y="5257800"/>
          <a:ext cx="35941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8" imgW="3594100" imgH="1193800" progId="Equation.3">
                  <p:embed/>
                </p:oleObj>
              </mc:Choice>
              <mc:Fallback>
                <p:oleObj name="Equation" r:id="rId8" imgW="35941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5257800"/>
                        <a:ext cx="3594100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949149"/>
              </p:ext>
            </p:extLst>
          </p:nvPr>
        </p:nvGraphicFramePr>
        <p:xfrm>
          <a:off x="4716016" y="2996952"/>
          <a:ext cx="4271963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Equation" r:id="rId10" imgW="2552700" imgH="241300" progId="Equation.3">
                  <p:embed/>
                </p:oleObj>
              </mc:Choice>
              <mc:Fallback>
                <p:oleObj name="Equation" r:id="rId10" imgW="2552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2996952"/>
                        <a:ext cx="4271963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6" name="Object 9"/>
          <p:cNvGraphicFramePr>
            <a:graphicFrameLocks/>
          </p:cNvGraphicFramePr>
          <p:nvPr/>
        </p:nvGraphicFramePr>
        <p:xfrm>
          <a:off x="152400" y="4114800"/>
          <a:ext cx="44196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方程式" r:id="rId12" imgW="6115431" imgH="4458208" progId="Equation.3">
                  <p:embed/>
                </p:oleObj>
              </mc:Choice>
              <mc:Fallback>
                <p:oleObj name="方程式" r:id="rId12" imgW="6115431" imgH="4458208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114800"/>
                        <a:ext cx="44196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8" name="Object 11"/>
          <p:cNvGraphicFramePr>
            <a:graphicFrameLocks noChangeAspect="1"/>
          </p:cNvGraphicFramePr>
          <p:nvPr/>
        </p:nvGraphicFramePr>
        <p:xfrm>
          <a:off x="76200" y="2057400"/>
          <a:ext cx="4800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Equation" r:id="rId14" imgW="3314700" imgH="393700" progId="Equation.3">
                  <p:embed/>
                </p:oleObj>
              </mc:Choice>
              <mc:Fallback>
                <p:oleObj name="Equation" r:id="rId14" imgW="3314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2057400"/>
                        <a:ext cx="480060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圓角矩形 1"/>
          <p:cNvSpPr/>
          <p:nvPr/>
        </p:nvSpPr>
        <p:spPr>
          <a:xfrm>
            <a:off x="107504" y="4293096"/>
            <a:ext cx="4536504" cy="360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07504" y="5517232"/>
            <a:ext cx="4536504" cy="360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107504" y="6060734"/>
            <a:ext cx="4536504" cy="204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107504" y="4653136"/>
            <a:ext cx="4536504" cy="2160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107504" y="6217441"/>
            <a:ext cx="4536504" cy="360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78535" y="5328319"/>
            <a:ext cx="4536504" cy="1800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120315" y="4844065"/>
            <a:ext cx="4536504" cy="4842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89693" y="5861414"/>
            <a:ext cx="4536504" cy="1800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120315" y="6577481"/>
            <a:ext cx="4536504" cy="1800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" name="笑臉 3"/>
          <p:cNvSpPr/>
          <p:nvPr/>
        </p:nvSpPr>
        <p:spPr>
          <a:xfrm>
            <a:off x="4471023" y="3032415"/>
            <a:ext cx="288032" cy="288032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92080" y="209428"/>
            <a:ext cx="3438675" cy="8781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851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Decision tree</a:t>
            </a:r>
            <a:endParaRPr lang="zh-TW" altLang="en-US" dirty="0"/>
          </a:p>
        </p:txBody>
      </p:sp>
      <p:grpSp>
        <p:nvGrpSpPr>
          <p:cNvPr id="4" name="Group 63"/>
          <p:cNvGrpSpPr>
            <a:grpSpLocks/>
          </p:cNvGrpSpPr>
          <p:nvPr/>
        </p:nvGrpSpPr>
        <p:grpSpPr bwMode="auto">
          <a:xfrm>
            <a:off x="3707041" y="2740380"/>
            <a:ext cx="2887109" cy="2169060"/>
            <a:chOff x="1513" y="1152"/>
            <a:chExt cx="2466" cy="14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2387" y="1152"/>
              <a:ext cx="475" cy="296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 dirty="0">
                  <a:latin typeface="Times New Roman" pitchFamily="18" charset="0"/>
                  <a:ea typeface="新細明體" charset="-120"/>
                </a:rPr>
                <a:t>age?</a:t>
              </a:r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 flipH="1">
              <a:off x="1619" y="1462"/>
              <a:ext cx="625" cy="8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 flipH="1">
              <a:off x="2622" y="1491"/>
              <a:ext cx="1" cy="3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2928" y="1440"/>
              <a:ext cx="1051" cy="8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1513" y="1730"/>
              <a:ext cx="534" cy="2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 b="1">
                  <a:latin typeface="Times New Roman" pitchFamily="18" charset="0"/>
                  <a:ea typeface="新細明體" charset="-120"/>
                </a:rPr>
                <a:t>&lt;=30</a:t>
              </a:r>
              <a:endParaRPr lang="en-US" altLang="zh-TW" sz="2400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3364" y="1804"/>
              <a:ext cx="417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 b="1">
                  <a:latin typeface="Times New Roman" pitchFamily="18" charset="0"/>
                  <a:ea typeface="新細明體" charset="-120"/>
                </a:rPr>
                <a:t>&gt;40</a:t>
              </a:r>
              <a:endParaRPr lang="en-US" altLang="zh-TW" sz="2400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8" name="Line 24"/>
            <p:cNvSpPr>
              <a:spLocks noChangeShapeType="1"/>
            </p:cNvSpPr>
            <p:nvPr/>
          </p:nvSpPr>
          <p:spPr bwMode="auto">
            <a:xfrm>
              <a:off x="2623" y="2029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Rectangle 29"/>
            <p:cNvSpPr>
              <a:spLocks noChangeArrowheads="1"/>
            </p:cNvSpPr>
            <p:nvPr/>
          </p:nvSpPr>
          <p:spPr bwMode="auto">
            <a:xfrm>
              <a:off x="2437" y="2344"/>
              <a:ext cx="372" cy="2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 dirty="0">
                  <a:latin typeface="Times New Roman" pitchFamily="18" charset="0"/>
                  <a:ea typeface="新細明體" charset="-120"/>
                </a:rPr>
                <a:t>yes</a:t>
              </a:r>
            </a:p>
          </p:txBody>
        </p:sp>
        <p:sp>
          <p:nvSpPr>
            <p:cNvPr id="23" name="Rectangle 30"/>
            <p:cNvSpPr>
              <a:spLocks noChangeArrowheads="1"/>
            </p:cNvSpPr>
            <p:nvPr/>
          </p:nvSpPr>
          <p:spPr bwMode="auto">
            <a:xfrm>
              <a:off x="2256" y="1824"/>
              <a:ext cx="672" cy="19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TW" sz="2000" b="1" dirty="0">
                  <a:latin typeface="Times New Roman" pitchFamily="18" charset="0"/>
                  <a:ea typeface="新細明體" charset="-120"/>
                </a:rPr>
                <a:t>31..40</a:t>
              </a:r>
              <a:endParaRPr lang="en-US" altLang="zh-TW" dirty="0">
                <a:latin typeface="Times New Roman" pitchFamily="18" charset="0"/>
                <a:ea typeface="新細明體" charset="-120"/>
              </a:endParaRPr>
            </a:p>
          </p:txBody>
        </p:sp>
      </p:grpSp>
      <p:pic>
        <p:nvPicPr>
          <p:cNvPr id="23558" name="Picture 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5" b="62287"/>
          <a:stretch/>
        </p:blipFill>
        <p:spPr bwMode="auto">
          <a:xfrm>
            <a:off x="844694" y="4628226"/>
            <a:ext cx="3673109" cy="12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0" b="63060"/>
          <a:stretch/>
        </p:blipFill>
        <p:spPr bwMode="auto">
          <a:xfrm>
            <a:off x="5602181" y="4628226"/>
            <a:ext cx="3520674" cy="1221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5" name="物件 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321095"/>
              </p:ext>
            </p:extLst>
          </p:nvPr>
        </p:nvGraphicFramePr>
        <p:xfrm>
          <a:off x="157320" y="290286"/>
          <a:ext cx="44196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Worksheet" r:id="rId5" imgW="6115431" imgH="4458208" progId="Equation.3">
                  <p:embed/>
                </p:oleObj>
              </mc:Choice>
              <mc:Fallback>
                <p:oleObj name="Worksheet" r:id="rId5" imgW="6115431" imgH="4458208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20" y="290286"/>
                        <a:ext cx="44196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86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4E8A-A7EA-4D88-8B2B-DDB6B1404784}" type="datetime4">
              <a:rPr lang="zh-TW" altLang="en-US"/>
              <a:pPr/>
              <a:t>111年10月23日星期日</a:t>
            </a:fld>
            <a:endParaRPr lang="en-US" altLang="zh-TW"/>
          </a:p>
        </p:txBody>
      </p:sp>
      <p:sp>
        <p:nvSpPr>
          <p:cNvPr id="29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Data Mining: Concepts and Techniques</a:t>
            </a:r>
            <a:endParaRPr lang="en-US" altLang="zh-TW"/>
          </a:p>
        </p:txBody>
      </p:sp>
      <p:sp>
        <p:nvSpPr>
          <p:cNvPr id="30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D1F1-4883-40F2-B7D9-5C61566F104C}" type="slidenum">
              <a:rPr lang="zh-TW" altLang="en-US"/>
              <a:pPr/>
              <a:t>29</a:t>
            </a:fld>
            <a:endParaRPr lang="en-US" altLang="zh-TW"/>
          </a:p>
        </p:txBody>
      </p:sp>
      <p:sp>
        <p:nvSpPr>
          <p:cNvPr id="128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609600"/>
          </a:xfrm>
          <a:noFill/>
          <a:ln/>
        </p:spPr>
        <p:txBody>
          <a:bodyPr lIns="92075" tIns="46038" rIns="92075" bIns="46038"/>
          <a:lstStyle/>
          <a:p>
            <a:r>
              <a:rPr lang="en-US" altLang="zh-TW" sz="2800">
                <a:solidFill>
                  <a:srgbClr val="170981"/>
                </a:solidFill>
                <a:ea typeface="新細明體" charset="-120"/>
              </a:rPr>
              <a:t>Output: A Decision Tree for “</a:t>
            </a:r>
            <a:r>
              <a:rPr lang="en-US" altLang="zh-TW" sz="2800" i="1">
                <a:solidFill>
                  <a:srgbClr val="170981"/>
                </a:solidFill>
                <a:ea typeface="新細明體" charset="-120"/>
              </a:rPr>
              <a:t>buys_computer”</a:t>
            </a:r>
          </a:p>
        </p:txBody>
      </p:sp>
      <p:grpSp>
        <p:nvGrpSpPr>
          <p:cNvPr id="1288255" name="Group 63"/>
          <p:cNvGrpSpPr>
            <a:grpSpLocks/>
          </p:cNvGrpSpPr>
          <p:nvPr/>
        </p:nvGrpSpPr>
        <p:grpSpPr bwMode="auto">
          <a:xfrm>
            <a:off x="1219200" y="1828800"/>
            <a:ext cx="6305550" cy="3810000"/>
            <a:chOff x="768" y="1152"/>
            <a:chExt cx="3972" cy="2400"/>
          </a:xfrm>
        </p:grpSpPr>
        <p:sp>
          <p:nvSpPr>
            <p:cNvPr id="1288195" name="Rectangle 3"/>
            <p:cNvSpPr>
              <a:spLocks noChangeArrowheads="1"/>
            </p:cNvSpPr>
            <p:nvPr/>
          </p:nvSpPr>
          <p:spPr bwMode="auto">
            <a:xfrm>
              <a:off x="2387" y="1152"/>
              <a:ext cx="475" cy="296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age?</a:t>
              </a:r>
            </a:p>
          </p:txBody>
        </p:sp>
        <p:sp>
          <p:nvSpPr>
            <p:cNvPr id="1288196" name="Rectangle 4"/>
            <p:cNvSpPr>
              <a:spLocks noChangeArrowheads="1"/>
            </p:cNvSpPr>
            <p:nvPr/>
          </p:nvSpPr>
          <p:spPr bwMode="auto">
            <a:xfrm>
              <a:off x="2245" y="1766"/>
              <a:ext cx="7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overcast</a:t>
              </a:r>
            </a:p>
          </p:txBody>
        </p:sp>
        <p:sp>
          <p:nvSpPr>
            <p:cNvPr id="1288197" name="Rectangle 5"/>
            <p:cNvSpPr>
              <a:spLocks noChangeArrowheads="1"/>
            </p:cNvSpPr>
            <p:nvPr/>
          </p:nvSpPr>
          <p:spPr bwMode="auto">
            <a:xfrm>
              <a:off x="1229" y="2342"/>
              <a:ext cx="763" cy="296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student?</a:t>
              </a:r>
            </a:p>
          </p:txBody>
        </p:sp>
        <p:sp>
          <p:nvSpPr>
            <p:cNvPr id="1288198" name="Rectangle 6"/>
            <p:cNvSpPr>
              <a:spLocks noChangeArrowheads="1"/>
            </p:cNvSpPr>
            <p:nvPr/>
          </p:nvSpPr>
          <p:spPr bwMode="auto">
            <a:xfrm>
              <a:off x="3432" y="2342"/>
              <a:ext cx="1140" cy="296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credit rating?</a:t>
              </a:r>
            </a:p>
          </p:txBody>
        </p:sp>
        <p:sp>
          <p:nvSpPr>
            <p:cNvPr id="1288203" name="Line 11"/>
            <p:cNvSpPr>
              <a:spLocks noChangeShapeType="1"/>
            </p:cNvSpPr>
            <p:nvPr/>
          </p:nvSpPr>
          <p:spPr bwMode="auto">
            <a:xfrm flipH="1">
              <a:off x="1619" y="1462"/>
              <a:ext cx="625" cy="8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88204" name="Line 12"/>
            <p:cNvSpPr>
              <a:spLocks noChangeShapeType="1"/>
            </p:cNvSpPr>
            <p:nvPr/>
          </p:nvSpPr>
          <p:spPr bwMode="auto">
            <a:xfrm flipH="1">
              <a:off x="2622" y="1491"/>
              <a:ext cx="1" cy="3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88205" name="Line 13"/>
            <p:cNvSpPr>
              <a:spLocks noChangeShapeType="1"/>
            </p:cNvSpPr>
            <p:nvPr/>
          </p:nvSpPr>
          <p:spPr bwMode="auto">
            <a:xfrm>
              <a:off x="2928" y="1440"/>
              <a:ext cx="1051" cy="8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88206" name="Rectangle 14"/>
            <p:cNvSpPr>
              <a:spLocks noChangeArrowheads="1"/>
            </p:cNvSpPr>
            <p:nvPr/>
          </p:nvSpPr>
          <p:spPr bwMode="auto">
            <a:xfrm>
              <a:off x="1513" y="1730"/>
              <a:ext cx="534" cy="2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 b="1" dirty="0">
                  <a:latin typeface="Times New Roman" pitchFamily="18" charset="0"/>
                  <a:ea typeface="新細明體" charset="-120"/>
                </a:rPr>
                <a:t>&lt;=30</a:t>
              </a:r>
              <a:endParaRPr lang="en-US" altLang="zh-TW" sz="2400" dirty="0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288207" name="Rectangle 15"/>
            <p:cNvSpPr>
              <a:spLocks noChangeArrowheads="1"/>
            </p:cNvSpPr>
            <p:nvPr/>
          </p:nvSpPr>
          <p:spPr bwMode="auto">
            <a:xfrm>
              <a:off x="3364" y="1804"/>
              <a:ext cx="417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 b="1">
                  <a:latin typeface="Times New Roman" pitchFamily="18" charset="0"/>
                  <a:ea typeface="新細明體" charset="-120"/>
                </a:rPr>
                <a:t>&gt;40</a:t>
              </a:r>
              <a:endParaRPr lang="en-US" altLang="zh-TW" sz="2400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288208" name="Line 16"/>
            <p:cNvSpPr>
              <a:spLocks noChangeShapeType="1"/>
            </p:cNvSpPr>
            <p:nvPr/>
          </p:nvSpPr>
          <p:spPr bwMode="auto">
            <a:xfrm flipH="1">
              <a:off x="960" y="2640"/>
              <a:ext cx="528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88209" name="Line 17"/>
            <p:cNvSpPr>
              <a:spLocks noChangeShapeType="1"/>
            </p:cNvSpPr>
            <p:nvPr/>
          </p:nvSpPr>
          <p:spPr bwMode="auto">
            <a:xfrm>
              <a:off x="1728" y="2640"/>
              <a:ext cx="480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88210" name="Line 18"/>
            <p:cNvSpPr>
              <a:spLocks noChangeShapeType="1"/>
            </p:cNvSpPr>
            <p:nvPr/>
          </p:nvSpPr>
          <p:spPr bwMode="auto">
            <a:xfrm flipH="1">
              <a:off x="3360" y="2640"/>
              <a:ext cx="480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88211" name="Line 19"/>
            <p:cNvSpPr>
              <a:spLocks noChangeShapeType="1"/>
            </p:cNvSpPr>
            <p:nvPr/>
          </p:nvSpPr>
          <p:spPr bwMode="auto">
            <a:xfrm>
              <a:off x="4128" y="2640"/>
              <a:ext cx="432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88216" name="Line 24"/>
            <p:cNvSpPr>
              <a:spLocks noChangeShapeType="1"/>
            </p:cNvSpPr>
            <p:nvPr/>
          </p:nvSpPr>
          <p:spPr bwMode="auto">
            <a:xfrm>
              <a:off x="2623" y="2029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88217" name="Rectangle 25"/>
            <p:cNvSpPr>
              <a:spLocks noChangeArrowheads="1"/>
            </p:cNvSpPr>
            <p:nvPr/>
          </p:nvSpPr>
          <p:spPr bwMode="auto">
            <a:xfrm>
              <a:off x="768" y="3264"/>
              <a:ext cx="308" cy="28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no</a:t>
              </a:r>
            </a:p>
          </p:txBody>
        </p:sp>
        <p:sp>
          <p:nvSpPr>
            <p:cNvPr id="1288219" name="Rectangle 27"/>
            <p:cNvSpPr>
              <a:spLocks noChangeArrowheads="1"/>
            </p:cNvSpPr>
            <p:nvPr/>
          </p:nvSpPr>
          <p:spPr bwMode="auto">
            <a:xfrm>
              <a:off x="2028" y="3264"/>
              <a:ext cx="372" cy="2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yes</a:t>
              </a:r>
            </a:p>
          </p:txBody>
        </p:sp>
        <p:sp>
          <p:nvSpPr>
            <p:cNvPr id="1288220" name="Rectangle 28"/>
            <p:cNvSpPr>
              <a:spLocks noChangeArrowheads="1"/>
            </p:cNvSpPr>
            <p:nvPr/>
          </p:nvSpPr>
          <p:spPr bwMode="auto">
            <a:xfrm>
              <a:off x="4368" y="3216"/>
              <a:ext cx="372" cy="2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yes</a:t>
              </a:r>
            </a:p>
          </p:txBody>
        </p:sp>
        <p:sp>
          <p:nvSpPr>
            <p:cNvPr id="1288221" name="Rectangle 29"/>
            <p:cNvSpPr>
              <a:spLocks noChangeArrowheads="1"/>
            </p:cNvSpPr>
            <p:nvPr/>
          </p:nvSpPr>
          <p:spPr bwMode="auto">
            <a:xfrm>
              <a:off x="2437" y="2344"/>
              <a:ext cx="372" cy="2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yes</a:t>
              </a:r>
            </a:p>
          </p:txBody>
        </p:sp>
        <p:sp>
          <p:nvSpPr>
            <p:cNvPr id="1288222" name="Rectangle 30"/>
            <p:cNvSpPr>
              <a:spLocks noChangeArrowheads="1"/>
            </p:cNvSpPr>
            <p:nvPr/>
          </p:nvSpPr>
          <p:spPr bwMode="auto">
            <a:xfrm>
              <a:off x="2256" y="1824"/>
              <a:ext cx="672" cy="19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TW" sz="2000" b="1">
                  <a:latin typeface="Times New Roman" pitchFamily="18" charset="0"/>
                  <a:ea typeface="新細明體" charset="-120"/>
                </a:rPr>
                <a:t>31..40</a:t>
              </a:r>
              <a:endParaRPr lang="en-US" altLang="zh-TW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288254" name="Rectangle 62"/>
            <p:cNvSpPr>
              <a:spLocks noChangeArrowheads="1"/>
            </p:cNvSpPr>
            <p:nvPr/>
          </p:nvSpPr>
          <p:spPr bwMode="auto">
            <a:xfrm rot="-143156">
              <a:off x="3168" y="3216"/>
              <a:ext cx="308" cy="28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no</a:t>
              </a:r>
            </a:p>
          </p:txBody>
        </p:sp>
        <p:sp>
          <p:nvSpPr>
            <p:cNvPr id="1288201" name="Rectangle 9"/>
            <p:cNvSpPr>
              <a:spLocks noChangeArrowheads="1"/>
            </p:cNvSpPr>
            <p:nvPr/>
          </p:nvSpPr>
          <p:spPr bwMode="auto">
            <a:xfrm>
              <a:off x="4176" y="2784"/>
              <a:ext cx="382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fair</a:t>
              </a:r>
            </a:p>
          </p:txBody>
        </p:sp>
        <p:sp>
          <p:nvSpPr>
            <p:cNvPr id="1288202" name="Rectangle 10"/>
            <p:cNvSpPr>
              <a:spLocks noChangeArrowheads="1"/>
            </p:cNvSpPr>
            <p:nvPr/>
          </p:nvSpPr>
          <p:spPr bwMode="auto">
            <a:xfrm>
              <a:off x="3072" y="2784"/>
              <a:ext cx="807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excellent</a:t>
              </a:r>
            </a:p>
          </p:txBody>
        </p:sp>
        <p:sp>
          <p:nvSpPr>
            <p:cNvPr id="1288200" name="Rectangle 8"/>
            <p:cNvSpPr>
              <a:spLocks noChangeArrowheads="1"/>
            </p:cNvSpPr>
            <p:nvPr/>
          </p:nvSpPr>
          <p:spPr bwMode="auto">
            <a:xfrm>
              <a:off x="1872" y="2832"/>
              <a:ext cx="372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yes</a:t>
              </a:r>
            </a:p>
          </p:txBody>
        </p:sp>
        <p:sp>
          <p:nvSpPr>
            <p:cNvPr id="1288199" name="Rectangle 7"/>
            <p:cNvSpPr>
              <a:spLocks noChangeArrowheads="1"/>
            </p:cNvSpPr>
            <p:nvPr/>
          </p:nvSpPr>
          <p:spPr bwMode="auto">
            <a:xfrm>
              <a:off x="960" y="2832"/>
              <a:ext cx="432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454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56E8-E6F0-47C7-AFF2-8A9C7FFA5A99}" type="datetime4">
              <a:rPr lang="zh-TW" altLang="en-US"/>
              <a:pPr/>
              <a:t>111年10月23日星期日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Data Mining: Concepts and Techniques</a:t>
            </a: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49D1-8AFE-479C-B54D-BE66E36E84C5}" type="slidenum">
              <a:rPr lang="zh-TW" altLang="en-US"/>
              <a:pPr/>
              <a:t>3</a:t>
            </a:fld>
            <a:endParaRPr lang="en-US" altLang="zh-TW"/>
          </a:p>
        </p:txBody>
      </p:sp>
      <p:sp>
        <p:nvSpPr>
          <p:cNvPr id="12728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305800" cy="5029200"/>
          </a:xfrm>
          <a:noFill/>
          <a:ln/>
        </p:spPr>
        <p:txBody>
          <a:bodyPr lIns="92075" tIns="46038" rIns="92075" bIns="46038"/>
          <a:lstStyle/>
          <a:p>
            <a:r>
              <a:rPr lang="en-US" altLang="zh-TW" dirty="0">
                <a:solidFill>
                  <a:schemeClr val="hlink"/>
                </a:solidFill>
                <a:ea typeface="新細明體" charset="-120"/>
              </a:rPr>
              <a:t>Classification</a:t>
            </a:r>
            <a:r>
              <a:rPr lang="en-US" altLang="zh-TW" sz="2400" dirty="0">
                <a:ea typeface="新細明體" charset="-120"/>
              </a:rPr>
              <a:t>  </a:t>
            </a:r>
          </a:p>
          <a:p>
            <a:pPr lvl="1"/>
            <a:r>
              <a:rPr lang="en-US" altLang="zh-TW" dirty="0">
                <a:ea typeface="新細明體" charset="-120"/>
              </a:rPr>
              <a:t>predicts categorical class labels (discrete or nominal)</a:t>
            </a:r>
          </a:p>
          <a:p>
            <a:pPr lvl="1"/>
            <a:r>
              <a:rPr lang="en-US" altLang="zh-TW" dirty="0">
                <a:ea typeface="新細明體" charset="-120"/>
              </a:rPr>
              <a:t>classifies data (constructs a model) based on the training set and the values (</a:t>
            </a:r>
            <a:r>
              <a:rPr lang="en-US" altLang="zh-TW" dirty="0">
                <a:solidFill>
                  <a:schemeClr val="hlink"/>
                </a:solidFill>
                <a:ea typeface="新細明體" charset="-120"/>
              </a:rPr>
              <a:t>class labels</a:t>
            </a:r>
            <a:r>
              <a:rPr lang="en-US" altLang="zh-TW" dirty="0">
                <a:ea typeface="新細明體" charset="-120"/>
              </a:rPr>
              <a:t>) in a classifying attribute and uses it in classifying new data</a:t>
            </a:r>
          </a:p>
          <a:p>
            <a:endParaRPr lang="en-US" altLang="zh-TW" dirty="0">
              <a:ea typeface="新細明體" charset="-120"/>
            </a:endParaRPr>
          </a:p>
        </p:txBody>
      </p:sp>
      <p:sp>
        <p:nvSpPr>
          <p:cNvPr id="127283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305800" cy="819150"/>
          </a:xfrm>
          <a:noFill/>
          <a:ln/>
        </p:spPr>
        <p:txBody>
          <a:bodyPr lIns="92075" tIns="46038" rIns="92075" bIns="46038" anchor="ctr"/>
          <a:lstStyle/>
          <a:p>
            <a:r>
              <a:rPr lang="en-US" altLang="zh-TW" dirty="0">
                <a:ea typeface="新細明體" charset="-12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2774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7544" y="1268760"/>
            <a:ext cx="8424936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/>
              <a:t>Compute Information Gain by branching on Attribute Income</a:t>
            </a:r>
            <a:endParaRPr lang="zh-TW" altLang="en-US" sz="2800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sz="quarter" idx="2"/>
          </p:nvPr>
        </p:nvGraphicFramePr>
        <p:xfrm>
          <a:off x="433397" y="2420888"/>
          <a:ext cx="4909800" cy="35283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7450">
                  <a:extLst>
                    <a:ext uri="{9D8B030D-6E8A-4147-A177-3AD203B41FA5}">
                      <a16:colId xmlns:a16="http://schemas.microsoft.com/office/drawing/2014/main" xmlns="" val="1995787577"/>
                    </a:ext>
                  </a:extLst>
                </a:gridCol>
                <a:gridCol w="1227450">
                  <a:extLst>
                    <a:ext uri="{9D8B030D-6E8A-4147-A177-3AD203B41FA5}">
                      <a16:colId xmlns:a16="http://schemas.microsoft.com/office/drawing/2014/main" xmlns="" val="680927604"/>
                    </a:ext>
                  </a:extLst>
                </a:gridCol>
                <a:gridCol w="1227450">
                  <a:extLst>
                    <a:ext uri="{9D8B030D-6E8A-4147-A177-3AD203B41FA5}">
                      <a16:colId xmlns:a16="http://schemas.microsoft.com/office/drawing/2014/main" xmlns="" val="2339807224"/>
                    </a:ext>
                  </a:extLst>
                </a:gridCol>
                <a:gridCol w="1227450">
                  <a:extLst>
                    <a:ext uri="{9D8B030D-6E8A-4147-A177-3AD203B41FA5}">
                      <a16:colId xmlns:a16="http://schemas.microsoft.com/office/drawing/2014/main" xmlns="" val="3876452166"/>
                    </a:ext>
                  </a:extLst>
                </a:gridCol>
              </a:tblGrid>
              <a:tr h="3207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Income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Age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Credit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Class label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924848250"/>
                  </a:ext>
                </a:extLst>
              </a:tr>
              <a:tr h="3207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20-29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good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627995582"/>
                  </a:ext>
                </a:extLst>
              </a:tr>
              <a:tr h="3207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30-39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good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556236937"/>
                  </a:ext>
                </a:extLst>
              </a:tr>
              <a:tr h="3207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40-49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66235849"/>
                  </a:ext>
                </a:extLst>
              </a:tr>
              <a:tr h="3207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m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20-29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fair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281806091"/>
                  </a:ext>
                </a:extLst>
              </a:tr>
              <a:tr h="3207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m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30-39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fair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159205945"/>
                  </a:ext>
                </a:extLst>
              </a:tr>
              <a:tr h="3207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m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40-49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fair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974664844"/>
                  </a:ext>
                </a:extLst>
              </a:tr>
              <a:tr h="3207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40-49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good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392096210"/>
                  </a:ext>
                </a:extLst>
              </a:tr>
              <a:tr h="3207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20-29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good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099892601"/>
                  </a:ext>
                </a:extLst>
              </a:tr>
              <a:tr h="3207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30-39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fair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82817054"/>
                  </a:ext>
                </a:extLst>
              </a:tr>
              <a:tr h="3207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40-49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fair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T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5733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239460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133D65DB-F696-4641-9EC9-5240B6EAD2C6}" type="slidenum">
              <a:rPr lang="en-US" altLang="zh-TW"/>
              <a:pPr eaLnBrk="1" hangingPunct="1"/>
              <a:t>31</a:t>
            </a:fld>
            <a:endParaRPr lang="en-US" altLang="zh-TW"/>
          </a:p>
        </p:txBody>
      </p:sp>
      <p:sp>
        <p:nvSpPr>
          <p:cNvPr id="17411" name="Rectangle 102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>
            <a:normAutofit fontScale="90000"/>
          </a:bodyPr>
          <a:lstStyle/>
          <a:p>
            <a:pPr eaLnBrk="1" hangingPunct="1"/>
            <a:r>
              <a:rPr lang="en-US" altLang="zh-TW">
                <a:ea typeface="新細明體" charset="-120"/>
              </a:rPr>
              <a:t>Gini Index (CART, IBM IntelligentMiner)</a:t>
            </a:r>
          </a:p>
        </p:txBody>
      </p:sp>
      <p:sp>
        <p:nvSpPr>
          <p:cNvPr id="17412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371600"/>
            <a:ext cx="8534400" cy="51054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r>
              <a:rPr lang="en-US" altLang="zh-TW" sz="2400" dirty="0">
                <a:ea typeface="新細明體" charset="-120"/>
              </a:rPr>
              <a:t>If a data set </a:t>
            </a:r>
            <a:r>
              <a:rPr lang="en-US" altLang="zh-TW" sz="2400" i="1" dirty="0">
                <a:ea typeface="新細明體" charset="-120"/>
              </a:rPr>
              <a:t>D </a:t>
            </a:r>
            <a:r>
              <a:rPr lang="en-US" altLang="zh-TW" sz="2400" dirty="0">
                <a:ea typeface="新細明體" charset="-120"/>
              </a:rPr>
              <a:t>contains examples from </a:t>
            </a:r>
            <a:r>
              <a:rPr lang="en-US" altLang="zh-TW" sz="2400" i="1" dirty="0">
                <a:ea typeface="新細明體" charset="-120"/>
              </a:rPr>
              <a:t>n</a:t>
            </a:r>
            <a:r>
              <a:rPr lang="en-US" altLang="zh-TW" sz="2400" dirty="0">
                <a:ea typeface="新細明體" charset="-120"/>
              </a:rPr>
              <a:t> classes, </a:t>
            </a:r>
            <a:r>
              <a:rPr lang="en-US" altLang="zh-TW" sz="2400" dirty="0" err="1">
                <a:ea typeface="新細明體" charset="-120"/>
              </a:rPr>
              <a:t>gini</a:t>
            </a:r>
            <a:r>
              <a:rPr lang="en-US" altLang="zh-TW" sz="2400" dirty="0">
                <a:ea typeface="新細明體" charset="-120"/>
              </a:rPr>
              <a:t> index, </a:t>
            </a:r>
            <a:r>
              <a:rPr lang="en-US" altLang="zh-TW" sz="2400" i="1" dirty="0" err="1">
                <a:ea typeface="新細明體" charset="-120"/>
              </a:rPr>
              <a:t>gini</a:t>
            </a:r>
            <a:r>
              <a:rPr lang="en-US" altLang="zh-TW" sz="2400" dirty="0">
                <a:ea typeface="新細明體" charset="-120"/>
              </a:rPr>
              <a:t>(</a:t>
            </a:r>
            <a:r>
              <a:rPr lang="en-US" altLang="zh-TW" sz="2400" i="1" dirty="0">
                <a:ea typeface="新細明體" charset="-120"/>
              </a:rPr>
              <a:t>D</a:t>
            </a:r>
            <a:r>
              <a:rPr lang="en-US" altLang="zh-TW" sz="2400" dirty="0">
                <a:ea typeface="新細明體" charset="-120"/>
              </a:rPr>
              <a:t>) is defined as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endParaRPr lang="en-US" altLang="zh-TW" sz="2400" dirty="0">
              <a:ea typeface="新細明體" charset="-12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2400" dirty="0">
                <a:ea typeface="新細明體" charset="-120"/>
              </a:rPr>
              <a:t>    		where </a:t>
            </a:r>
            <a:r>
              <a:rPr lang="en-US" altLang="zh-TW" sz="2400" i="1" dirty="0" err="1">
                <a:ea typeface="新細明體" charset="-120"/>
              </a:rPr>
              <a:t>p</a:t>
            </a:r>
            <a:r>
              <a:rPr lang="en-US" altLang="zh-TW" sz="2400" i="1" baseline="-25000" dirty="0" err="1">
                <a:ea typeface="新細明體" charset="-120"/>
              </a:rPr>
              <a:t>j</a:t>
            </a:r>
            <a:r>
              <a:rPr lang="en-US" altLang="zh-TW" sz="2400" dirty="0">
                <a:ea typeface="新細明體" charset="-120"/>
              </a:rPr>
              <a:t> is the relative frequency of class </a:t>
            </a:r>
            <a:r>
              <a:rPr lang="en-US" altLang="zh-TW" sz="2400" i="1" dirty="0">
                <a:ea typeface="新細明體" charset="-120"/>
              </a:rPr>
              <a:t>j</a:t>
            </a:r>
            <a:r>
              <a:rPr lang="en-US" altLang="zh-TW" sz="2400" dirty="0">
                <a:ea typeface="新細明體" charset="-120"/>
              </a:rPr>
              <a:t> in </a:t>
            </a:r>
            <a:r>
              <a:rPr lang="en-US" altLang="zh-TW" sz="2400" i="1" dirty="0">
                <a:ea typeface="新細明體" charset="-120"/>
              </a:rPr>
              <a:t>D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r>
              <a:rPr lang="en-US" altLang="zh-TW" sz="2400" dirty="0">
                <a:ea typeface="新細明體" charset="-120"/>
              </a:rPr>
              <a:t>If a data set </a:t>
            </a:r>
            <a:r>
              <a:rPr lang="en-US" altLang="zh-TW" sz="2400" i="1" dirty="0">
                <a:ea typeface="新細明體" charset="-120"/>
              </a:rPr>
              <a:t>D</a:t>
            </a:r>
            <a:r>
              <a:rPr lang="en-US" altLang="zh-TW" sz="2400" dirty="0">
                <a:ea typeface="新細明體" charset="-120"/>
              </a:rPr>
              <a:t>  is split on A into two subsets </a:t>
            </a:r>
            <a:r>
              <a:rPr lang="en-US" altLang="zh-TW" sz="2400" i="1" dirty="0">
                <a:ea typeface="新細明體" charset="-120"/>
              </a:rPr>
              <a:t>D</a:t>
            </a:r>
            <a:r>
              <a:rPr lang="en-US" altLang="zh-TW" sz="2400" i="1" baseline="-25000" dirty="0">
                <a:ea typeface="新細明體" charset="-120"/>
              </a:rPr>
              <a:t>1</a:t>
            </a:r>
            <a:r>
              <a:rPr lang="en-US" altLang="zh-TW" sz="2400" dirty="0">
                <a:ea typeface="新細明體" charset="-120"/>
              </a:rPr>
              <a:t> and </a:t>
            </a:r>
            <a:r>
              <a:rPr lang="en-US" altLang="zh-TW" sz="2400" i="1" dirty="0">
                <a:ea typeface="新細明體" charset="-120"/>
              </a:rPr>
              <a:t>D</a:t>
            </a:r>
            <a:r>
              <a:rPr lang="en-US" altLang="zh-TW" sz="2400" i="1" baseline="-25000" dirty="0">
                <a:ea typeface="新細明體" charset="-120"/>
              </a:rPr>
              <a:t>2</a:t>
            </a:r>
            <a:r>
              <a:rPr lang="en-US" altLang="zh-TW" sz="2400" dirty="0">
                <a:ea typeface="新細明體" charset="-120"/>
              </a:rPr>
              <a:t>, the </a:t>
            </a:r>
            <a:r>
              <a:rPr lang="en-US" altLang="zh-TW" sz="2400" i="1" dirty="0" err="1">
                <a:ea typeface="新細明體" charset="-120"/>
              </a:rPr>
              <a:t>gini</a:t>
            </a:r>
            <a:r>
              <a:rPr lang="en-US" altLang="zh-TW" sz="2400" dirty="0">
                <a:ea typeface="新細明體" charset="-120"/>
              </a:rPr>
              <a:t> index </a:t>
            </a:r>
            <a:r>
              <a:rPr lang="en-US" altLang="zh-TW" sz="2400" i="1" dirty="0" err="1">
                <a:ea typeface="新細明體" charset="-120"/>
              </a:rPr>
              <a:t>gini</a:t>
            </a:r>
            <a:r>
              <a:rPr lang="en-US" altLang="zh-TW" sz="2400" dirty="0">
                <a:ea typeface="新細明體" charset="-120"/>
              </a:rPr>
              <a:t>(</a:t>
            </a:r>
            <a:r>
              <a:rPr lang="en-US" altLang="zh-TW" sz="2400" i="1" dirty="0">
                <a:ea typeface="新細明體" charset="-120"/>
              </a:rPr>
              <a:t>D</a:t>
            </a:r>
            <a:r>
              <a:rPr lang="en-US" altLang="zh-TW" sz="2400" dirty="0">
                <a:ea typeface="新細明體" charset="-120"/>
              </a:rPr>
              <a:t>) is defined as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endParaRPr lang="en-US" altLang="zh-TW" sz="2400" dirty="0">
              <a:ea typeface="新細明體" charset="-12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r>
              <a:rPr lang="en-US" altLang="zh-TW" sz="2400" dirty="0">
                <a:ea typeface="新細明體" charset="-120"/>
              </a:rPr>
              <a:t>Reduction in Impurity: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endParaRPr lang="en-US" altLang="zh-TW" sz="2400" dirty="0">
              <a:ea typeface="新細明體" charset="-12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r>
              <a:rPr lang="en-US" altLang="zh-TW" sz="2400" dirty="0">
                <a:ea typeface="新細明體" charset="-120"/>
              </a:rPr>
              <a:t>The attribute provides the smallest </a:t>
            </a:r>
            <a:r>
              <a:rPr lang="en-US" altLang="zh-TW" sz="2400" i="1" dirty="0" err="1">
                <a:ea typeface="新細明體" charset="-120"/>
              </a:rPr>
              <a:t>gini</a:t>
            </a:r>
            <a:r>
              <a:rPr lang="en-US" altLang="zh-TW" sz="2400" i="1" baseline="-25000" dirty="0" err="1">
                <a:ea typeface="新細明體" charset="-120"/>
              </a:rPr>
              <a:t>split</a:t>
            </a:r>
            <a:r>
              <a:rPr lang="en-US" altLang="zh-TW" sz="2400" dirty="0">
                <a:ea typeface="新細明體" charset="-120"/>
              </a:rPr>
              <a:t>(</a:t>
            </a:r>
            <a:r>
              <a:rPr lang="en-US" altLang="zh-TW" sz="2400" i="1" dirty="0">
                <a:ea typeface="新細明體" charset="-120"/>
              </a:rPr>
              <a:t>D</a:t>
            </a:r>
            <a:r>
              <a:rPr lang="en-US" altLang="zh-TW" sz="2400" dirty="0">
                <a:ea typeface="新細明體" charset="-120"/>
              </a:rPr>
              <a:t>) (or the largest reduction in impurity) is chosen to split the node (</a:t>
            </a:r>
            <a:r>
              <a:rPr lang="en-US" altLang="zh-TW" sz="2400" i="1" dirty="0">
                <a:solidFill>
                  <a:srgbClr val="CC0000"/>
                </a:solidFill>
                <a:ea typeface="新細明體" charset="-120"/>
              </a:rPr>
              <a:t>need to enumerate all the possible splitting points for each attribute</a:t>
            </a:r>
            <a:r>
              <a:rPr lang="en-US" altLang="zh-TW" sz="2400" dirty="0">
                <a:ea typeface="新細明體" charset="-120"/>
              </a:rPr>
              <a:t>)</a:t>
            </a:r>
          </a:p>
        </p:txBody>
      </p:sp>
      <p:graphicFrame>
        <p:nvGraphicFramePr>
          <p:cNvPr id="17413" name="Object 1024"/>
          <p:cNvGraphicFramePr>
            <a:graphicFrameLocks/>
          </p:cNvGraphicFramePr>
          <p:nvPr/>
        </p:nvGraphicFramePr>
        <p:xfrm>
          <a:off x="3886200" y="1828800"/>
          <a:ext cx="2895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Equation" r:id="rId4" imgW="1777229" imgH="761669" progId="Equation.3">
                  <p:embed/>
                </p:oleObj>
              </mc:Choice>
              <mc:Fallback>
                <p:oleObj name="Equation" r:id="rId4" imgW="1777229" imgH="76166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828800"/>
                        <a:ext cx="28956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Object 1025"/>
          <p:cNvGraphicFramePr>
            <a:graphicFrameLocks noChangeAspect="1"/>
          </p:cNvGraphicFramePr>
          <p:nvPr/>
        </p:nvGraphicFramePr>
        <p:xfrm>
          <a:off x="3124200" y="3581400"/>
          <a:ext cx="5703888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Equation" r:id="rId6" imgW="3441700" imgH="596900" progId="Equation.3">
                  <p:embed/>
                </p:oleObj>
              </mc:Choice>
              <mc:Fallback>
                <p:oleObj name="Equation" r:id="rId6" imgW="3441700" imgH="596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581400"/>
                        <a:ext cx="5703888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5" name="Object 1026"/>
          <p:cNvGraphicFramePr>
            <a:graphicFrameLocks noGrp="1" noChangeAspect="1"/>
          </p:cNvGraphicFramePr>
          <p:nvPr>
            <p:ph sz="half" idx="2"/>
          </p:nvPr>
        </p:nvGraphicFramePr>
        <p:xfrm>
          <a:off x="3657600" y="4506913"/>
          <a:ext cx="4618038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Equation" r:id="rId8" imgW="2692400" imgH="304800" progId="Equation.3">
                  <p:embed/>
                </p:oleObj>
              </mc:Choice>
              <mc:Fallback>
                <p:oleObj name="Equation" r:id="rId8" imgW="26924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506913"/>
                        <a:ext cx="4618038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7203693" y="1953280"/>
            <a:ext cx="1458888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impurity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13093058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7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5775F5E0-4478-4BAB-9398-5FB146AE3D5F}" type="slidenum">
              <a:rPr lang="en-US" altLang="zh-TW"/>
              <a:pPr eaLnBrk="1" hangingPunct="1"/>
              <a:t>32</a:t>
            </a:fld>
            <a:endParaRPr lang="en-US" altLang="zh-TW"/>
          </a:p>
        </p:txBody>
      </p:sp>
      <p:sp>
        <p:nvSpPr>
          <p:cNvPr id="18435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TW" dirty="0">
                <a:ea typeface="新細明體" charset="-120"/>
              </a:rPr>
              <a:t>Computation of </a:t>
            </a:r>
            <a:r>
              <a:rPr lang="en-US" altLang="zh-TW" dirty="0" err="1">
                <a:ea typeface="新細明體" charset="-120"/>
              </a:rPr>
              <a:t>Gini</a:t>
            </a:r>
            <a:r>
              <a:rPr lang="en-US" altLang="zh-TW" dirty="0">
                <a:ea typeface="新細明體" charset="-120"/>
              </a:rPr>
              <a:t> Index </a:t>
            </a:r>
          </a:p>
        </p:txBody>
      </p:sp>
      <p:sp>
        <p:nvSpPr>
          <p:cNvPr id="18436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-39945" y="1087903"/>
            <a:ext cx="4391537" cy="2207564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zh-TW" sz="2400" dirty="0">
                <a:ea typeface="新細明體" charset="-120"/>
              </a:rPr>
              <a:t>D has 9 tuples in </a:t>
            </a:r>
            <a:r>
              <a:rPr lang="en-US" altLang="zh-TW" sz="2400" dirty="0" err="1">
                <a:ea typeface="新細明體" charset="-120"/>
              </a:rPr>
              <a:t>buys_computer</a:t>
            </a:r>
            <a:r>
              <a:rPr lang="en-US" altLang="zh-TW" sz="2400" dirty="0">
                <a:ea typeface="新細明體" charset="-120"/>
              </a:rPr>
              <a:t> = “yes” and 5 in “no”</a:t>
            </a:r>
          </a:p>
          <a:p>
            <a:pPr eaLnBrk="1" hangingPunct="1"/>
            <a:endParaRPr lang="en-US" altLang="zh-TW" sz="2400" dirty="0">
              <a:ea typeface="新細明體" charset="-120"/>
            </a:endParaRPr>
          </a:p>
          <a:p>
            <a:pPr eaLnBrk="1" hangingPunct="1"/>
            <a:endParaRPr lang="en-US" altLang="zh-TW" sz="2400" dirty="0">
              <a:ea typeface="新細明體" charset="-120"/>
            </a:endParaRPr>
          </a:p>
        </p:txBody>
      </p:sp>
      <p:graphicFrame>
        <p:nvGraphicFramePr>
          <p:cNvPr id="18437" name="Object 1028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559583725"/>
              </p:ext>
            </p:extLst>
          </p:nvPr>
        </p:nvGraphicFramePr>
        <p:xfrm>
          <a:off x="80963" y="1989138"/>
          <a:ext cx="3581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方程式" r:id="rId4" imgW="2222500" imgH="469900" progId="Equation.3">
                  <p:embed/>
                </p:oleObj>
              </mc:Choice>
              <mc:Fallback>
                <p:oleObj name="方程式" r:id="rId4" imgW="22225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3" y="1989138"/>
                        <a:ext cx="35814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593" y="0"/>
            <a:ext cx="4792407" cy="329546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0296" y="3284984"/>
            <a:ext cx="40596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Student</a:t>
            </a:r>
          </a:p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412364"/>
              </p:ext>
            </p:extLst>
          </p:nvPr>
        </p:nvGraphicFramePr>
        <p:xfrm>
          <a:off x="179512" y="3784899"/>
          <a:ext cx="633670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087">
                  <a:extLst>
                    <a:ext uri="{9D8B030D-6E8A-4147-A177-3AD203B41FA5}">
                      <a16:colId xmlns:a16="http://schemas.microsoft.com/office/drawing/2014/main" xmlns="" val="2860356058"/>
                    </a:ext>
                  </a:extLst>
                </a:gridCol>
                <a:gridCol w="796177">
                  <a:extLst>
                    <a:ext uri="{9D8B030D-6E8A-4147-A177-3AD203B41FA5}">
                      <a16:colId xmlns:a16="http://schemas.microsoft.com/office/drawing/2014/main" xmlns="" val="13544573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175453496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xmlns="" val="3259958728"/>
                    </a:ext>
                  </a:extLst>
                </a:gridCol>
              </a:tblGrid>
              <a:tr h="37060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student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p</a:t>
                      </a:r>
                      <a:r>
                        <a:rPr lang="en-US" altLang="zh-TW" sz="2400" baseline="-25000" dirty="0"/>
                        <a:t>i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n</a:t>
                      </a:r>
                      <a:r>
                        <a:rPr lang="en-US" altLang="zh-TW" sz="2400" baseline="-25000" dirty="0" err="1"/>
                        <a:t>i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gini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7438681"/>
                  </a:ext>
                </a:extLst>
              </a:tr>
              <a:tr h="37060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yes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1-(6/7)</a:t>
                      </a:r>
                      <a:r>
                        <a:rPr lang="en-US" altLang="zh-TW" sz="2400" baseline="30000" dirty="0"/>
                        <a:t>2</a:t>
                      </a:r>
                      <a:r>
                        <a:rPr lang="en-US" altLang="zh-TW" sz="2400" dirty="0"/>
                        <a:t>-(1/7)</a:t>
                      </a:r>
                      <a:r>
                        <a:rPr lang="en-US" altLang="zh-TW" sz="2400" baseline="30000" dirty="0"/>
                        <a:t>2</a:t>
                      </a:r>
                      <a:r>
                        <a:rPr lang="en-US" altLang="zh-TW" sz="2400" dirty="0"/>
                        <a:t>=0.246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14284676"/>
                  </a:ext>
                </a:extLst>
              </a:tr>
              <a:tr h="37060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no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1-(3/7)</a:t>
                      </a:r>
                      <a:r>
                        <a:rPr lang="en-US" altLang="zh-TW" sz="2400" baseline="30000" dirty="0"/>
                        <a:t>2</a:t>
                      </a:r>
                      <a:r>
                        <a:rPr lang="en-US" altLang="zh-TW" sz="2400" dirty="0"/>
                        <a:t>-(4/7)</a:t>
                      </a:r>
                      <a:r>
                        <a:rPr lang="en-US" altLang="zh-TW" sz="2400" baseline="30000" dirty="0"/>
                        <a:t>2</a:t>
                      </a:r>
                      <a:r>
                        <a:rPr lang="en-US" altLang="zh-TW" sz="2400" dirty="0"/>
                        <a:t>=0.490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73768771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79512" y="5275262"/>
            <a:ext cx="6336704" cy="12003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gini</a:t>
            </a:r>
            <a:r>
              <a:rPr lang="en-US" altLang="zh-TW" sz="2400" baseline="-25000" dirty="0" err="1"/>
              <a:t>student</a:t>
            </a:r>
            <a:r>
              <a:rPr lang="en-US" altLang="zh-TW" sz="2400" dirty="0"/>
              <a:t>(D)=(7/14)* 0.246+ (7/14)*0.490=0.368</a:t>
            </a:r>
          </a:p>
          <a:p>
            <a:endParaRPr lang="en-US" altLang="zh-TW" sz="2400" dirty="0"/>
          </a:p>
          <a:p>
            <a:r>
              <a:rPr lang="en-US" altLang="zh-TW" sz="2400" dirty="0" err="1">
                <a:latin typeface="Symbol" panose="05050102010706020507" pitchFamily="18" charset="2"/>
              </a:rPr>
              <a:t>D</a:t>
            </a:r>
            <a:r>
              <a:rPr lang="en-US" altLang="zh-TW" sz="2400" dirty="0" err="1"/>
              <a:t>gini</a:t>
            </a:r>
            <a:r>
              <a:rPr lang="en-US" altLang="zh-TW" sz="2400" dirty="0"/>
              <a:t>(student)=0.459-0.368=0.091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06773328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7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5775F5E0-4478-4BAB-9398-5FB146AE3D5F}" type="slidenum">
              <a:rPr lang="en-US" altLang="zh-TW"/>
              <a:pPr eaLnBrk="1" hangingPunct="1"/>
              <a:t>33</a:t>
            </a:fld>
            <a:endParaRPr lang="en-US" altLang="zh-TW"/>
          </a:p>
        </p:txBody>
      </p:sp>
      <p:sp>
        <p:nvSpPr>
          <p:cNvPr id="18435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TW" dirty="0">
                <a:ea typeface="新細明體" charset="-120"/>
              </a:rPr>
              <a:t>Computation of </a:t>
            </a:r>
            <a:r>
              <a:rPr lang="en-US" altLang="zh-TW" dirty="0" err="1">
                <a:ea typeface="新細明體" charset="-120"/>
              </a:rPr>
              <a:t>Gini</a:t>
            </a:r>
            <a:r>
              <a:rPr lang="en-US" altLang="zh-TW" dirty="0">
                <a:ea typeface="新細明體" charset="-120"/>
              </a:rPr>
              <a:t> Index </a:t>
            </a:r>
          </a:p>
        </p:txBody>
      </p:sp>
      <p:sp>
        <p:nvSpPr>
          <p:cNvPr id="18436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124744"/>
            <a:ext cx="8686800" cy="565705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400" dirty="0">
                <a:ea typeface="新細明體" charset="-120"/>
              </a:rPr>
              <a:t>Ex.  D has 9 tuples in </a:t>
            </a:r>
            <a:r>
              <a:rPr lang="en-US" altLang="zh-TW" sz="2400" dirty="0" err="1">
                <a:ea typeface="新細明體" charset="-120"/>
              </a:rPr>
              <a:t>buys_computer</a:t>
            </a:r>
            <a:r>
              <a:rPr lang="en-US" altLang="zh-TW" sz="2400" dirty="0">
                <a:ea typeface="新細明體" charset="-120"/>
              </a:rPr>
              <a:t> = “yes” and 5 in “no”</a:t>
            </a:r>
          </a:p>
          <a:p>
            <a:pPr eaLnBrk="1" hangingPunct="1"/>
            <a:endParaRPr lang="en-US" altLang="zh-TW" sz="2400" dirty="0">
              <a:ea typeface="新細明體" charset="-120"/>
            </a:endParaRPr>
          </a:p>
          <a:p>
            <a:pPr eaLnBrk="1" hangingPunct="1"/>
            <a:endParaRPr lang="en-US" altLang="zh-TW" sz="2400" dirty="0">
              <a:ea typeface="新細明體" charset="-120"/>
            </a:endParaRPr>
          </a:p>
          <a:p>
            <a:pPr eaLnBrk="1" hangingPunct="1"/>
            <a:r>
              <a:rPr lang="en-US" altLang="zh-TW" sz="2400">
                <a:ea typeface="新細明體" charset="-120"/>
              </a:rPr>
              <a:t>Suppose the attribute income partitions D into 10 in D</a:t>
            </a:r>
            <a:r>
              <a:rPr lang="en-US" altLang="zh-TW" sz="2400" baseline="-25000">
                <a:ea typeface="新細明體" charset="-120"/>
              </a:rPr>
              <a:t>1</a:t>
            </a:r>
            <a:r>
              <a:rPr lang="en-US" altLang="zh-TW" sz="2400">
                <a:ea typeface="新細明體" charset="-120"/>
              </a:rPr>
              <a:t>: {low, medium} and 4 in D</a:t>
            </a:r>
            <a:r>
              <a:rPr lang="en-US" altLang="zh-TW" sz="2400" baseline="-25000">
                <a:ea typeface="新細明體" charset="-120"/>
              </a:rPr>
              <a:t>2</a:t>
            </a:r>
          </a:p>
          <a:p>
            <a:pPr eaLnBrk="1" hangingPunct="1"/>
            <a:endParaRPr lang="en-US" altLang="zh-TW" sz="2400" baseline="-25000">
              <a:ea typeface="新細明體" charset="-120"/>
            </a:endParaRPr>
          </a:p>
          <a:p>
            <a:pPr eaLnBrk="1" hangingPunct="1"/>
            <a:endParaRPr lang="en-US" altLang="zh-TW" sz="2400">
              <a:ea typeface="新細明體" charset="-120"/>
            </a:endParaRPr>
          </a:p>
          <a:p>
            <a:pPr eaLnBrk="1" hangingPunct="1"/>
            <a:endParaRPr lang="en-US" altLang="zh-TW" sz="2400">
              <a:ea typeface="新細明體" charset="-120"/>
            </a:endParaRPr>
          </a:p>
          <a:p>
            <a:pPr eaLnBrk="1" hangingPunct="1"/>
            <a:endParaRPr lang="en-US" altLang="zh-TW" sz="2400">
              <a:ea typeface="新細明體" charset="-120"/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400">
                <a:ea typeface="新細明體" charset="-120"/>
              </a:rPr>
              <a:t> Gini</a:t>
            </a:r>
            <a:r>
              <a:rPr lang="en-US" altLang="zh-TW" sz="2400" baseline="-25000">
                <a:ea typeface="新細明體" charset="-120"/>
              </a:rPr>
              <a:t>{low,high}</a:t>
            </a:r>
            <a:r>
              <a:rPr lang="en-US" altLang="zh-TW" sz="2400">
                <a:ea typeface="新細明體" charset="-120"/>
              </a:rPr>
              <a:t> is 0.458; Gini</a:t>
            </a:r>
            <a:r>
              <a:rPr lang="en-US" altLang="zh-TW" sz="2400" baseline="-25000">
                <a:ea typeface="新細明體" charset="-120"/>
              </a:rPr>
              <a:t>{medium,high}</a:t>
            </a:r>
            <a:r>
              <a:rPr lang="en-US" altLang="zh-TW" sz="2400">
                <a:ea typeface="新細明體" charset="-120"/>
              </a:rPr>
              <a:t> is 0.450.  Thus, split on the {low,medium} (and {high}) since it has the lowest Gini index</a:t>
            </a:r>
            <a:endParaRPr lang="en-US" altLang="zh-TW" sz="2400" dirty="0">
              <a:ea typeface="新細明體" charset="-120"/>
            </a:endParaRPr>
          </a:p>
        </p:txBody>
      </p:sp>
      <p:graphicFrame>
        <p:nvGraphicFramePr>
          <p:cNvPr id="18437" name="Object 102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851920" y="1484784"/>
          <a:ext cx="3581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Equation" r:id="rId4" imgW="2222500" imgH="469900" progId="Equation.3">
                  <p:embed/>
                </p:oleObj>
              </mc:Choice>
              <mc:Fallback>
                <p:oleObj name="Equation" r:id="rId4" imgW="2222500" imgH="469900" progId="Equation.3">
                  <p:embed/>
                  <p:pic>
                    <p:nvPicPr>
                      <p:cNvPr id="18437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1484784"/>
                        <a:ext cx="35814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8" name="Object 1032"/>
          <p:cNvGraphicFramePr>
            <a:graphicFrameLocks noChangeAspect="1"/>
          </p:cNvGraphicFramePr>
          <p:nvPr/>
        </p:nvGraphicFramePr>
        <p:xfrm>
          <a:off x="3563888" y="2780928"/>
          <a:ext cx="5002213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Equation" r:id="rId6" imgW="3314700" imgH="431800" progId="Equation.3">
                  <p:embed/>
                </p:oleObj>
              </mc:Choice>
              <mc:Fallback>
                <p:oleObj name="Equation" r:id="rId6" imgW="3314700" imgH="431800" progId="Equation.3">
                  <p:embed/>
                  <p:pic>
                    <p:nvPicPr>
                      <p:cNvPr id="18438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2780928"/>
                        <a:ext cx="5002213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9" name="Picture 14" descr="8gin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645024"/>
            <a:ext cx="44196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037574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251520" y="1371600"/>
            <a:ext cx="4479776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918921326"/>
              </p:ext>
            </p:extLst>
          </p:nvPr>
        </p:nvGraphicFramePr>
        <p:xfrm>
          <a:off x="5253733" y="1052736"/>
          <a:ext cx="3744415" cy="3024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Worksheet" r:id="rId3" imgW="6115431" imgH="4458208" progId="Excel.Sheet.8">
                  <p:embed/>
                </p:oleObj>
              </mc:Choice>
              <mc:Fallback>
                <p:oleObj name="Worksheet" r:id="rId3" imgW="6115431" imgH="4458208" progId="Excel.Sheet.8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3733" y="1052736"/>
                        <a:ext cx="3744415" cy="30243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40"/>
            <a:ext cx="2895600" cy="838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圓角矩形 9"/>
          <p:cNvSpPr/>
          <p:nvPr/>
        </p:nvSpPr>
        <p:spPr>
          <a:xfrm>
            <a:off x="5237038" y="3861048"/>
            <a:ext cx="3761110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5148064" y="1887198"/>
            <a:ext cx="3960439" cy="17578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graphicFrame>
        <p:nvGraphicFramePr>
          <p:cNvPr id="15" name="Object 10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327551"/>
              </p:ext>
            </p:extLst>
          </p:nvPr>
        </p:nvGraphicFramePr>
        <p:xfrm>
          <a:off x="145851" y="1412776"/>
          <a:ext cx="5002213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Equation" r:id="rId6" imgW="3314700" imgH="431800" progId="Equation.3">
                  <p:embed/>
                </p:oleObj>
              </mc:Choice>
              <mc:Fallback>
                <p:oleObj name="Equation" r:id="rId6" imgW="3314700" imgH="431800" progId="Equation.3">
                  <p:embed/>
                  <p:pic>
                    <p:nvPicPr>
                      <p:cNvPr id="18438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51" y="1412776"/>
                        <a:ext cx="5002213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4" descr="8gin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23662"/>
            <a:ext cx="44196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98395" y="3493897"/>
            <a:ext cx="297415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{(low, high), medium}   0.458</a:t>
            </a:r>
          </a:p>
          <a:p>
            <a:r>
              <a:rPr lang="en-US" altLang="zh-TW" dirty="0"/>
              <a:t>{(medium, high), low}  0.450</a:t>
            </a:r>
            <a:endParaRPr lang="zh-TW" altLang="en-US" dirty="0"/>
          </a:p>
        </p:txBody>
      </p:sp>
      <p:grpSp>
        <p:nvGrpSpPr>
          <p:cNvPr id="11" name="Group 63"/>
          <p:cNvGrpSpPr>
            <a:grpSpLocks/>
          </p:cNvGrpSpPr>
          <p:nvPr/>
        </p:nvGrpSpPr>
        <p:grpSpPr bwMode="auto">
          <a:xfrm>
            <a:off x="1137295" y="4365104"/>
            <a:ext cx="6305550" cy="3810000"/>
            <a:chOff x="768" y="1152"/>
            <a:chExt cx="3972" cy="2400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2237" y="1152"/>
              <a:ext cx="772" cy="291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 dirty="0">
                  <a:latin typeface="Times New Roman" pitchFamily="18" charset="0"/>
                  <a:ea typeface="新細明體" charset="-120"/>
                </a:rPr>
                <a:t>income?</a:t>
              </a:r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 flipH="1">
              <a:off x="1619" y="1462"/>
              <a:ext cx="625" cy="8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Line 13"/>
            <p:cNvSpPr>
              <a:spLocks noChangeShapeType="1"/>
            </p:cNvSpPr>
            <p:nvPr/>
          </p:nvSpPr>
          <p:spPr bwMode="auto">
            <a:xfrm>
              <a:off x="2928" y="1440"/>
              <a:ext cx="1051" cy="8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Rectangle 14"/>
            <p:cNvSpPr>
              <a:spLocks noChangeArrowheads="1"/>
            </p:cNvSpPr>
            <p:nvPr/>
          </p:nvSpPr>
          <p:spPr bwMode="auto">
            <a:xfrm>
              <a:off x="1156" y="1730"/>
              <a:ext cx="1248" cy="2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 b="1" dirty="0">
                  <a:latin typeface="Times New Roman" pitchFamily="18" charset="0"/>
                  <a:ea typeface="新細明體" charset="-120"/>
                </a:rPr>
                <a:t>Low, medium</a:t>
              </a:r>
              <a:endParaRPr lang="en-US" altLang="zh-TW" sz="2400" dirty="0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3331" y="1804"/>
              <a:ext cx="484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 b="1" dirty="0">
                  <a:latin typeface="Times New Roman" pitchFamily="18" charset="0"/>
                  <a:ea typeface="新細明體" charset="-120"/>
                </a:rPr>
                <a:t>high</a:t>
              </a:r>
              <a:endParaRPr lang="en-US" altLang="zh-TW" sz="2400" dirty="0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29" name="Rectangle 25"/>
            <p:cNvSpPr>
              <a:spLocks noChangeArrowheads="1"/>
            </p:cNvSpPr>
            <p:nvPr/>
          </p:nvSpPr>
          <p:spPr bwMode="auto">
            <a:xfrm>
              <a:off x="768" y="3264"/>
              <a:ext cx="308" cy="28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no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028" y="3264"/>
              <a:ext cx="372" cy="2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yes</a:t>
              </a: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4368" y="3216"/>
              <a:ext cx="372" cy="2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yes</a:t>
              </a:r>
            </a:p>
          </p:txBody>
        </p:sp>
        <p:sp>
          <p:nvSpPr>
            <p:cNvPr id="34" name="Rectangle 62"/>
            <p:cNvSpPr>
              <a:spLocks noChangeArrowheads="1"/>
            </p:cNvSpPr>
            <p:nvPr/>
          </p:nvSpPr>
          <p:spPr bwMode="auto">
            <a:xfrm rot="-143156">
              <a:off x="3168" y="3216"/>
              <a:ext cx="308" cy="28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no</a:t>
              </a:r>
            </a:p>
          </p:txBody>
        </p:sp>
      </p:grpSp>
      <p:graphicFrame>
        <p:nvGraphicFramePr>
          <p:cNvPr id="20" name="Object 1028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582730587"/>
              </p:ext>
            </p:extLst>
          </p:nvPr>
        </p:nvGraphicFramePr>
        <p:xfrm>
          <a:off x="5061595" y="201004"/>
          <a:ext cx="3581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Equation" r:id="rId9" imgW="2222500" imgH="469900" progId="Equation.3">
                  <p:embed/>
                </p:oleObj>
              </mc:Choice>
              <mc:Fallback>
                <p:oleObj name="Equation" r:id="rId9" imgW="2222500" imgH="469900" progId="Equation.3">
                  <p:embed/>
                  <p:pic>
                    <p:nvPicPr>
                      <p:cNvPr id="18437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1595" y="201004"/>
                        <a:ext cx="3581400" cy="7874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2">
                            <a:lumMod val="75000"/>
                          </a:schemeClr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7183" y="4626875"/>
            <a:ext cx="3031281" cy="34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25002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Extending decision trees to collaborative filtering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The main challenge in extending decision trees to collaborative filtering</a:t>
            </a:r>
          </a:p>
          <a:p>
            <a:pPr lvl="1"/>
            <a:r>
              <a:rPr lang="en-US" altLang="zh-TW" sz="2400" dirty="0"/>
              <a:t>the predicted entries and the observed entries are not clearly separated in column-wise </a:t>
            </a:r>
          </a:p>
          <a:p>
            <a:pPr lvl="1"/>
            <a:r>
              <a:rPr lang="en-US" altLang="zh-TW" sz="2400" dirty="0"/>
              <a:t>the ratings matrix is very sparsely populated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969493"/>
            <a:ext cx="5359488" cy="28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1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476672"/>
            <a:ext cx="8507288" cy="5649491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/>
              <a:t>The predicted entries and the observed entries are not clearly separated in column-wise 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628800"/>
            <a:ext cx="6839082" cy="367240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23528" y="5664498"/>
            <a:ext cx="8496944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construct separate decision trees to predict the rating of each item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353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332656"/>
            <a:ext cx="8507288" cy="5793507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sz="3200" dirty="0"/>
              <a:t>The ratings matrix is very sparsely populated</a:t>
            </a:r>
            <a:endParaRPr lang="zh-TW" altLang="en-US" sz="3200" dirty="0"/>
          </a:p>
          <a:p>
            <a:pPr lvl="1"/>
            <a:r>
              <a:rPr lang="en-US" altLang="zh-TW" dirty="0"/>
              <a:t>Create a lower-dimensional representation of the data using the dimensionality reduction methods </a:t>
            </a:r>
          </a:p>
          <a:p>
            <a:pPr lvl="1"/>
            <a:r>
              <a:rPr lang="en-US" altLang="zh-TW" dirty="0"/>
              <a:t>At the very beginning, the m × (n − 1) ratings matrix, excluding the </a:t>
            </a:r>
            <a:r>
              <a:rPr lang="en-US" altLang="zh-TW" dirty="0" err="1"/>
              <a:t>jth</a:t>
            </a:r>
            <a:r>
              <a:rPr lang="en-US" altLang="zh-TW" dirty="0"/>
              <a:t> column, is converted into a lower-dimensional </a:t>
            </a:r>
            <a:r>
              <a:rPr lang="en-US" altLang="zh-TW" dirty="0" err="1"/>
              <a:t>m×d</a:t>
            </a:r>
            <a:r>
              <a:rPr lang="en-US" altLang="zh-TW" dirty="0"/>
              <a:t> representation, in which d ≪ n−1 and all attributes are fully specified.</a:t>
            </a:r>
          </a:p>
          <a:p>
            <a:pPr lvl="1"/>
            <a:r>
              <a:rPr lang="en-US" altLang="zh-TW" dirty="0"/>
              <a:t>This reduced representation is used to construct the decision tree for the </a:t>
            </a:r>
            <a:r>
              <a:rPr lang="en-US" altLang="zh-TW" dirty="0" err="1"/>
              <a:t>jth</a:t>
            </a:r>
            <a:r>
              <a:rPr lang="en-US" altLang="zh-TW" dirty="0"/>
              <a:t> item by treating the problem as a standard classification or regression modeling problem.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30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Rule-Based Collaborative Filtering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6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52" t="8197" r="18106" b="13044"/>
          <a:stretch/>
        </p:blipFill>
        <p:spPr>
          <a:xfrm>
            <a:off x="179512" y="332656"/>
            <a:ext cx="6062973" cy="410445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7610" t="19367" r="17798" b="45419"/>
          <a:stretch/>
        </p:blipFill>
        <p:spPr>
          <a:xfrm>
            <a:off x="0" y="4725144"/>
            <a:ext cx="6574838" cy="20162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67028" t="13890" r="18663" b="4739"/>
          <a:stretch/>
        </p:blipFill>
        <p:spPr>
          <a:xfrm>
            <a:off x="6948264" y="286295"/>
            <a:ext cx="1944216" cy="62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ED41-D9AD-43ED-861E-8A2D795C1734}" type="datetime4">
              <a:rPr lang="zh-TW" altLang="en-US"/>
              <a:pPr/>
              <a:t>111年10月23日星期日</a:t>
            </a:fld>
            <a:endParaRPr lang="en-US" altLang="zh-TW"/>
          </a:p>
        </p:txBody>
      </p:sp>
      <p:sp>
        <p:nvSpPr>
          <p:cNvPr id="19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Data Mining: Concepts and Techniques</a:t>
            </a:r>
            <a:endParaRPr lang="en-US" altLang="zh-TW"/>
          </a:p>
        </p:txBody>
      </p: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D9DB6-7AC6-4D38-9279-B5B0717B5E1A}" type="slidenum">
              <a:rPr lang="zh-TW" altLang="en-US"/>
              <a:pPr/>
              <a:t>4</a:t>
            </a:fld>
            <a:endParaRPr lang="en-US" altLang="zh-TW"/>
          </a:p>
        </p:txBody>
      </p:sp>
      <p:sp>
        <p:nvSpPr>
          <p:cNvPr id="12759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077200" cy="762000"/>
          </a:xfrm>
          <a:noFill/>
          <a:ln/>
        </p:spPr>
        <p:txBody>
          <a:bodyPr lIns="92075" tIns="46038" rIns="92075" bIns="46038">
            <a:normAutofit fontScale="90000"/>
          </a:bodyPr>
          <a:lstStyle/>
          <a:p>
            <a:r>
              <a:rPr lang="en-US" altLang="zh-TW">
                <a:ea typeface="新細明體" charset="-120"/>
              </a:rPr>
              <a:t>Process (1): Model Construction</a:t>
            </a:r>
          </a:p>
        </p:txBody>
      </p:sp>
      <p:grpSp>
        <p:nvGrpSpPr>
          <p:cNvPr id="1275907" name="Group 3"/>
          <p:cNvGrpSpPr>
            <a:grpSpLocks/>
          </p:cNvGrpSpPr>
          <p:nvPr/>
        </p:nvGrpSpPr>
        <p:grpSpPr bwMode="auto">
          <a:xfrm>
            <a:off x="2036763" y="1774825"/>
            <a:ext cx="1698625" cy="1506538"/>
            <a:chOff x="1283" y="1118"/>
            <a:chExt cx="1070" cy="949"/>
          </a:xfrm>
        </p:grpSpPr>
        <p:pic>
          <p:nvPicPr>
            <p:cNvPr id="1275908" name="Picture 4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" y="1118"/>
              <a:ext cx="1070" cy="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75909" name="Rectangle 5"/>
            <p:cNvSpPr>
              <a:spLocks noChangeArrowheads="1"/>
            </p:cNvSpPr>
            <p:nvPr/>
          </p:nvSpPr>
          <p:spPr bwMode="auto">
            <a:xfrm>
              <a:off x="1347" y="1427"/>
              <a:ext cx="934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Training</a:t>
              </a:r>
            </a:p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Data</a:t>
              </a:r>
            </a:p>
          </p:txBody>
        </p:sp>
      </p:grpSp>
      <p:graphicFrame>
        <p:nvGraphicFramePr>
          <p:cNvPr id="1275910" name="Object 6"/>
          <p:cNvGraphicFramePr>
            <a:graphicFrameLocks/>
          </p:cNvGraphicFramePr>
          <p:nvPr/>
        </p:nvGraphicFramePr>
        <p:xfrm>
          <a:off x="288925" y="3825875"/>
          <a:ext cx="5437188" cy="249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4" imgW="5437080" imgH="2495520" progId="Excel.Sheet.8">
                  <p:embed/>
                </p:oleObj>
              </mc:Choice>
              <mc:Fallback>
                <p:oleObj name="Worksheet" r:id="rId4" imgW="5437080" imgH="249552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" y="3825875"/>
                        <a:ext cx="5437188" cy="249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5911" name="Line 7"/>
          <p:cNvSpPr>
            <a:spLocks noChangeShapeType="1"/>
          </p:cNvSpPr>
          <p:nvPr/>
        </p:nvSpPr>
        <p:spPr bwMode="auto">
          <a:xfrm flipH="1">
            <a:off x="306388" y="3111500"/>
            <a:ext cx="1644650" cy="700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75912" name="Line 8"/>
          <p:cNvSpPr>
            <a:spLocks noChangeShapeType="1"/>
          </p:cNvSpPr>
          <p:nvPr/>
        </p:nvSpPr>
        <p:spPr bwMode="auto">
          <a:xfrm>
            <a:off x="3736975" y="3111500"/>
            <a:ext cx="2025650" cy="700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75913" name="Rectangle 9"/>
          <p:cNvSpPr>
            <a:spLocks noChangeArrowheads="1"/>
          </p:cNvSpPr>
          <p:nvPr/>
        </p:nvSpPr>
        <p:spPr bwMode="auto">
          <a:xfrm>
            <a:off x="6481763" y="1622425"/>
            <a:ext cx="1870075" cy="835025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pPr algn="ctr" eaLnBrk="0" hangingPunct="0"/>
            <a:r>
              <a:rPr lang="en-US" altLang="zh-TW" sz="2400">
                <a:latin typeface="Times New Roman" pitchFamily="18" charset="0"/>
                <a:ea typeface="新細明體" charset="-120"/>
              </a:rPr>
              <a:t>Classification</a:t>
            </a:r>
          </a:p>
          <a:p>
            <a:pPr algn="ctr" eaLnBrk="0" hangingPunct="0"/>
            <a:r>
              <a:rPr lang="en-US" altLang="zh-TW" sz="2400">
                <a:latin typeface="Times New Roman" pitchFamily="18" charset="0"/>
                <a:ea typeface="新細明體" charset="-120"/>
              </a:rPr>
              <a:t>Algorithms</a:t>
            </a:r>
          </a:p>
        </p:txBody>
      </p:sp>
      <p:sp>
        <p:nvSpPr>
          <p:cNvPr id="1275914" name="AutoShape 10"/>
          <p:cNvSpPr>
            <a:spLocks noChangeArrowheads="1"/>
          </p:cNvSpPr>
          <p:nvPr/>
        </p:nvSpPr>
        <p:spPr bwMode="auto">
          <a:xfrm rot="20460000">
            <a:off x="4235450" y="2074863"/>
            <a:ext cx="1657350" cy="484187"/>
          </a:xfrm>
          <a:prstGeom prst="rightArrow">
            <a:avLst>
              <a:gd name="adj1" fmla="val 50000"/>
              <a:gd name="adj2" fmla="val 85606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75915" name="Rectangle 11"/>
          <p:cNvSpPr>
            <a:spLocks noChangeArrowheads="1"/>
          </p:cNvSpPr>
          <p:nvPr/>
        </p:nvSpPr>
        <p:spPr bwMode="auto">
          <a:xfrm>
            <a:off x="5948363" y="5311775"/>
            <a:ext cx="3008312" cy="120015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pPr eaLnBrk="0" hangingPunct="0"/>
            <a:r>
              <a:rPr lang="en-US" altLang="zh-TW" sz="2400" dirty="0">
                <a:latin typeface="Times New Roman" pitchFamily="18" charset="0"/>
                <a:ea typeface="新細明體" charset="-120"/>
              </a:rPr>
              <a:t>IF rank = ‘professor’</a:t>
            </a:r>
          </a:p>
          <a:p>
            <a:pPr eaLnBrk="0" hangingPunct="0"/>
            <a:r>
              <a:rPr lang="en-US" altLang="zh-TW" sz="2400" dirty="0">
                <a:latin typeface="Times New Roman" pitchFamily="18" charset="0"/>
                <a:ea typeface="新細明體" charset="-120"/>
              </a:rPr>
              <a:t>OR years &gt; 6</a:t>
            </a:r>
          </a:p>
          <a:p>
            <a:pPr eaLnBrk="0" hangingPunct="0"/>
            <a:r>
              <a:rPr lang="en-US" altLang="zh-TW" sz="2400" dirty="0">
                <a:latin typeface="Times New Roman" pitchFamily="18" charset="0"/>
                <a:ea typeface="新細明體" charset="-120"/>
              </a:rPr>
              <a:t>THEN tenured = ‘yes’ </a:t>
            </a:r>
          </a:p>
        </p:txBody>
      </p:sp>
      <p:grpSp>
        <p:nvGrpSpPr>
          <p:cNvPr id="1275916" name="Group 12"/>
          <p:cNvGrpSpPr>
            <a:grpSpLocks/>
          </p:cNvGrpSpPr>
          <p:nvPr/>
        </p:nvGrpSpPr>
        <p:grpSpPr bwMode="auto">
          <a:xfrm>
            <a:off x="6478588" y="3216275"/>
            <a:ext cx="1889125" cy="1506538"/>
            <a:chOff x="4081" y="2026"/>
            <a:chExt cx="1190" cy="949"/>
          </a:xfrm>
        </p:grpSpPr>
        <p:pic>
          <p:nvPicPr>
            <p:cNvPr id="1275917" name="Picture 13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" y="2026"/>
              <a:ext cx="1190" cy="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75918" name="Rectangle 14"/>
            <p:cNvSpPr>
              <a:spLocks noChangeArrowheads="1"/>
            </p:cNvSpPr>
            <p:nvPr/>
          </p:nvSpPr>
          <p:spPr bwMode="auto">
            <a:xfrm>
              <a:off x="4245" y="2306"/>
              <a:ext cx="851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Classifier</a:t>
              </a:r>
            </a:p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(Model)</a:t>
              </a:r>
            </a:p>
          </p:txBody>
        </p:sp>
      </p:grpSp>
      <p:sp>
        <p:nvSpPr>
          <p:cNvPr id="1275919" name="Line 15"/>
          <p:cNvSpPr>
            <a:spLocks noChangeShapeType="1"/>
          </p:cNvSpPr>
          <p:nvPr/>
        </p:nvSpPr>
        <p:spPr bwMode="auto">
          <a:xfrm flipH="1">
            <a:off x="5946775" y="4621213"/>
            <a:ext cx="531813" cy="714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75920" name="Line 16"/>
          <p:cNvSpPr>
            <a:spLocks noChangeShapeType="1"/>
          </p:cNvSpPr>
          <p:nvPr/>
        </p:nvSpPr>
        <p:spPr bwMode="auto">
          <a:xfrm>
            <a:off x="8369300" y="4543425"/>
            <a:ext cx="577850" cy="7905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75921" name="AutoShape 17"/>
          <p:cNvSpPr>
            <a:spLocks noChangeArrowheads="1"/>
          </p:cNvSpPr>
          <p:nvPr/>
        </p:nvSpPr>
        <p:spPr bwMode="auto">
          <a:xfrm>
            <a:off x="7143750" y="2576513"/>
            <a:ext cx="546100" cy="592137"/>
          </a:xfrm>
          <a:prstGeom prst="downArrow">
            <a:avLst>
              <a:gd name="adj1" fmla="val 50000"/>
              <a:gd name="adj2" fmla="val 27118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89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Rule-Based Collaborative Filtering</a:t>
            </a:r>
          </a:p>
        </p:txBody>
      </p:sp>
      <p:graphicFrame>
        <p:nvGraphicFramePr>
          <p:cNvPr id="10272" name="Group 32"/>
          <p:cNvGraphicFramePr>
            <a:graphicFrameLocks noGrp="1"/>
          </p:cNvGraphicFramePr>
          <p:nvPr>
            <p:ph idx="1"/>
          </p:nvPr>
        </p:nvGraphicFramePr>
        <p:xfrm>
          <a:off x="228600" y="1600200"/>
          <a:ext cx="4800600" cy="5006341"/>
        </p:xfrm>
        <a:graphic>
          <a:graphicData uri="http://schemas.openxmlformats.org/drawingml/2006/table">
            <a:tbl>
              <a:tblPr/>
              <a:tblGrid>
                <a:gridCol w="666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25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nail polish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ring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perfume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2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nail polish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perfume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+mn-cs"/>
                        </a:rPr>
                        <a:t>flower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chocolate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perfume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chocolate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perfume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2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nail polish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cosmetic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perfume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5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flower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chocolate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273" name="Text Box 33"/>
          <p:cNvSpPr txBox="1">
            <a:spLocks noChangeArrowheads="1"/>
          </p:cNvSpPr>
          <p:nvPr/>
        </p:nvSpPr>
        <p:spPr bwMode="auto">
          <a:xfrm>
            <a:off x="5410200" y="1676400"/>
            <a:ext cx="30480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dirty="0"/>
              <a:t>Buy Perfume</a:t>
            </a:r>
          </a:p>
          <a:p>
            <a:pPr>
              <a:spcBef>
                <a:spcPct val="50000"/>
              </a:spcBef>
            </a:pPr>
            <a:r>
              <a:rPr lang="en-US" altLang="zh-TW" sz="2000" dirty="0"/>
              <a:t>Recommend items? </a:t>
            </a:r>
            <a:endParaRPr kumimoji="0" lang="zh-TW" altLang="en-US" sz="2000" dirty="0"/>
          </a:p>
        </p:txBody>
      </p:sp>
      <p:sp>
        <p:nvSpPr>
          <p:cNvPr id="2" name="圓角矩形 1"/>
          <p:cNvSpPr/>
          <p:nvPr/>
        </p:nvSpPr>
        <p:spPr bwMode="auto">
          <a:xfrm>
            <a:off x="899592" y="1676400"/>
            <a:ext cx="1800200" cy="384448"/>
          </a:xfrm>
          <a:prstGeom prst="roundRect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1828800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013176"/>
            <a:ext cx="1828800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56992"/>
            <a:ext cx="1728192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293096"/>
            <a:ext cx="1728192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62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5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zh-TW" dirty="0"/>
          </a:p>
        </p:txBody>
      </p:sp>
      <p:graphicFrame>
        <p:nvGraphicFramePr>
          <p:cNvPr id="12353" name="Group 6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7355160" cy="4525963"/>
        </p:xfrm>
        <a:graphic>
          <a:graphicData uri="http://schemas.openxmlformats.org/drawingml/2006/table">
            <a:tbl>
              <a:tblPr/>
              <a:tblGrid>
                <a:gridCol w="412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98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female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nail polish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ring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perfume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female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nail polish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perfume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male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+mn-cs"/>
                        </a:rPr>
                        <a:t>flower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chocolate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perfume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male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chocolate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perfume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female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nail polish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cosmetic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perfume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male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flower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chocolate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00808"/>
            <a:ext cx="1828800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78" y="2420888"/>
            <a:ext cx="1828800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725144"/>
            <a:ext cx="1828800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899592" y="1700808"/>
            <a:ext cx="1296144" cy="414337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56" y="4666868"/>
            <a:ext cx="1328737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 bwMode="auto">
          <a:xfrm>
            <a:off x="899592" y="2420888"/>
            <a:ext cx="1296144" cy="414337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78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0" name="Rectangle 3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zh-TW" dirty="0"/>
          </a:p>
        </p:txBody>
      </p:sp>
      <p:graphicFrame>
        <p:nvGraphicFramePr>
          <p:cNvPr id="14377" name="Group 41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4841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357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Jan.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nail polish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ring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perfume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Jan.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nail polish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perfume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Feb.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+mn-cs"/>
                        </a:rPr>
                        <a:t>flower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chocolate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perfume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Feb.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chocolate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perfume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Feb.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nail polish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cosmetic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perfume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Mar.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flower</a:t>
                      </a:r>
                      <a:r>
                        <a:rPr kumimoji="1" lang="zh-TW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，</a:t>
                      </a:r>
                      <a:r>
                        <a:rPr kumimoji="1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chocolate</a:t>
                      </a:r>
                      <a:endParaRPr kumimoji="1" lang="zh-TW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圓角矩形 1"/>
          <p:cNvSpPr/>
          <p:nvPr/>
        </p:nvSpPr>
        <p:spPr bwMode="auto">
          <a:xfrm>
            <a:off x="179512" y="3068960"/>
            <a:ext cx="8712968" cy="2232248"/>
          </a:xfrm>
          <a:prstGeom prst="round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77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 mining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01080" cy="452596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Commonly used for shopping behavior analysis</a:t>
                </a:r>
              </a:p>
              <a:p>
                <a:pPr lvl="1"/>
                <a:r>
                  <a:rPr lang="en-US" dirty="0"/>
                  <a:t>aims at detection of rules such as</a:t>
                </a:r>
              </a:p>
              <a:p>
                <a:pPr lvl="1">
                  <a:buNone/>
                </a:pPr>
                <a:r>
                  <a:rPr lang="en-US" i="1" dirty="0"/>
                  <a:t>	"If a customer purchases beer then he also buys diapers </a:t>
                </a:r>
                <a:br>
                  <a:rPr lang="en-US" i="1" dirty="0"/>
                </a:br>
                <a:r>
                  <a:rPr lang="en-US" i="1" dirty="0"/>
                  <a:t>in 70% of the cases"</a:t>
                </a:r>
              </a:p>
              <a:p>
                <a:r>
                  <a:rPr lang="en-US" dirty="0"/>
                  <a:t>Association rule mining algorithms</a:t>
                </a:r>
              </a:p>
              <a:p>
                <a:pPr lvl="1"/>
                <a:r>
                  <a:rPr lang="en-US" dirty="0"/>
                  <a:t>can detect rules of the form X → Y (e.g., beer → diapers) from a set of sales transactions D = {t</a:t>
                </a:r>
                <a:r>
                  <a:rPr lang="en-US" baseline="-25000" dirty="0"/>
                  <a:t>1</a:t>
                </a:r>
                <a:r>
                  <a:rPr lang="en-US" dirty="0"/>
                  <a:t>, t</a:t>
                </a:r>
                <a:r>
                  <a:rPr lang="en-US" baseline="-25000" dirty="0"/>
                  <a:t>2</a:t>
                </a:r>
                <a:r>
                  <a:rPr lang="en-US" dirty="0"/>
                  <a:t>, … t</a:t>
                </a:r>
                <a:r>
                  <a:rPr lang="en-US" baseline="-25000" dirty="0"/>
                  <a:t>n</a:t>
                </a:r>
                <a:r>
                  <a:rPr lang="en-US" dirty="0"/>
                  <a:t>}</a:t>
                </a:r>
              </a:p>
              <a:p>
                <a:pPr lvl="1"/>
                <a:r>
                  <a:rPr lang="en-US" dirty="0"/>
                  <a:t>measure of quality: support, confidence</a:t>
                </a:r>
              </a:p>
              <a:p>
                <a:pPr lvl="2"/>
                <a:r>
                  <a:rPr lang="en-US" dirty="0"/>
                  <a:t>used e.g. as a threshold to cut off unimportant rules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0" smtClean="0">
                        <a:latin typeface="Cambria Math"/>
                        <a:ea typeface="Cambria Math"/>
                      </a:rPr>
                      <m:t>σ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/>
                        <a:ea typeface="Cambria Math"/>
                      </a:rPr>
                      <m:t>(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/>
                        <a:ea typeface="Cambria Math"/>
                      </a:rPr>
                      <m:t>X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/>
                        <a:ea typeface="Cambria Math"/>
                      </a:rPr>
                      <m:t>)=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/>
                            <a:ea typeface="Cambria Math"/>
                          </a:rPr>
                          <m:t>|{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/>
                            <a:ea typeface="Cambria Math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/>
                            <a:ea typeface="Cambria Math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/>
                            <a:ea typeface="Cambria Math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dirty="0">
                            <a:sym typeface="Symbol"/>
                          </a:rPr>
                          <m:t> </m:t>
                        </m:r>
                        <m:r>
                          <m:rPr>
                            <m:nor/>
                          </m:rPr>
                          <a:rPr lang="en-US" sz="2000" dirty="0">
                            <a:sym typeface="Symbol"/>
                          </a:rPr>
                          <m:t>ti</m:t>
                        </m:r>
                        <m:r>
                          <m:rPr>
                            <m:nor/>
                          </m:rPr>
                          <a:rPr lang="en-US" sz="2000" dirty="0">
                            <a:sym typeface="Symbol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sz="2000" dirty="0">
                            <a:sym typeface="Symbol"/>
                          </a:rPr>
                          <m:t>ti</m:t>
                        </m:r>
                        <m:r>
                          <m:rPr>
                            <m:nor/>
                          </m:rPr>
                          <a:rPr lang="en-US" sz="2000" dirty="0">
                            <a:sym typeface="Symbol"/>
                          </a:rPr>
                          <m:t>  </m:t>
                        </m:r>
                        <m:r>
                          <m:rPr>
                            <m:nor/>
                          </m:rPr>
                          <a:rPr lang="en-US" sz="2000" dirty="0">
                            <a:sym typeface="Symbol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sz="2000" dirty="0">
                            <a:sym typeface="Symbol"/>
                          </a:rPr>
                          <m:t>}|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|</m:t>
                        </m:r>
                      </m:den>
                    </m:f>
                  </m:oMath>
                </a14:m>
                <a:endParaRPr lang="en-US" sz="2000" b="0" dirty="0">
                  <a:ea typeface="Cambria Math"/>
                </a:endParaRPr>
              </a:p>
              <a:p>
                <a:pPr lvl="1"/>
                <a:r>
                  <a:rPr lang="en-US" dirty="0"/>
                  <a:t>support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/>
                            <a:ea typeface="Cambria Math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  <a:ea typeface="Cambria Math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∪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 )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|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𝐷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/>
                  <a:t>,  confidence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/>
                            <a:ea typeface="Cambria Math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  <a:ea typeface="Cambria Math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∪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  <a:ea typeface="Cambria Math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  <a:ea typeface="Cambria Math"/>
                          </a:rPr>
                          <m:t> 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Cambria Math"/>
                            <a:ea typeface="Cambria Math"/>
                          </a:rPr>
                          <m:t>σ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01080" cy="4525963"/>
              </a:xfrm>
              <a:blipFill>
                <a:blip r:embed="rId3"/>
                <a:stretch>
                  <a:fillRect l="-1234" t="-28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00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001000" cy="762000"/>
          </a:xfrm>
        </p:spPr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Basic Concepts: Frequent Patterns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38600" y="1524000"/>
            <a:ext cx="51054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>
                <a:solidFill>
                  <a:schemeClr val="hlink"/>
                </a:solidFill>
                <a:ea typeface="新細明體" charset="-120"/>
              </a:rPr>
              <a:t>itemset</a:t>
            </a:r>
            <a:r>
              <a:rPr lang="en-US" altLang="zh-TW" sz="2400">
                <a:ea typeface="新細明體" charset="-120"/>
              </a:rPr>
              <a:t>: A set of one or more items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ea typeface="新細明體" charset="-120"/>
              </a:rPr>
              <a:t>{Beer}, {Beer, Nuts}, 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>
                <a:solidFill>
                  <a:schemeClr val="hlink"/>
                </a:solidFill>
                <a:ea typeface="新細明體" charset="-120"/>
              </a:rPr>
              <a:t>k-itemset</a:t>
            </a:r>
            <a:r>
              <a:rPr lang="en-US" altLang="zh-TW" sz="2400">
                <a:ea typeface="新細明體" charset="-120"/>
              </a:rPr>
              <a:t> X = {x</a:t>
            </a:r>
            <a:r>
              <a:rPr lang="en-US" altLang="zh-TW" sz="2400" baseline="-25000">
                <a:ea typeface="新細明體" charset="-120"/>
              </a:rPr>
              <a:t>1</a:t>
            </a:r>
            <a:r>
              <a:rPr lang="en-US" altLang="zh-TW" sz="2400">
                <a:ea typeface="新細明體" charset="-120"/>
              </a:rPr>
              <a:t>, …, x</a:t>
            </a:r>
            <a:r>
              <a:rPr lang="en-US" altLang="zh-TW" sz="2400" baseline="-25000">
                <a:ea typeface="新細明體" charset="-120"/>
              </a:rPr>
              <a:t>k</a:t>
            </a:r>
            <a:r>
              <a:rPr lang="en-US" altLang="zh-TW" sz="2400">
                <a:ea typeface="新細明體" charset="-120"/>
              </a:rPr>
              <a:t>}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i="1">
                <a:solidFill>
                  <a:schemeClr val="hlink"/>
                </a:solidFill>
                <a:ea typeface="新細明體" charset="-120"/>
              </a:rPr>
              <a:t>(absolute) support</a:t>
            </a:r>
            <a:r>
              <a:rPr lang="en-US" altLang="zh-TW" sz="2400">
                <a:ea typeface="新細明體" charset="-120"/>
              </a:rPr>
              <a:t>, or, </a:t>
            </a:r>
            <a:r>
              <a:rPr lang="en-US" altLang="zh-TW" sz="2400" i="1">
                <a:solidFill>
                  <a:schemeClr val="hlink"/>
                </a:solidFill>
                <a:ea typeface="新細明體" charset="-120"/>
              </a:rPr>
              <a:t>support count</a:t>
            </a:r>
            <a:r>
              <a:rPr lang="en-US" altLang="zh-TW" sz="2400">
                <a:ea typeface="新細明體" charset="-120"/>
              </a:rPr>
              <a:t> of X: Frequency or occurrence of an itemset X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ea typeface="新細明體" charset="-120"/>
              </a:rPr>
              <a:t>{Beer}: 3, {Beer, Nuts}=1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i="1">
                <a:solidFill>
                  <a:schemeClr val="hlink"/>
                </a:solidFill>
                <a:ea typeface="新細明體" charset="-120"/>
              </a:rPr>
              <a:t>(relative)</a:t>
            </a:r>
            <a:r>
              <a:rPr lang="en-US" altLang="zh-TW" sz="2400">
                <a:ea typeface="新細明體" charset="-120"/>
              </a:rPr>
              <a:t> </a:t>
            </a:r>
            <a:r>
              <a:rPr lang="en-US" altLang="zh-TW" sz="2400" i="1">
                <a:solidFill>
                  <a:schemeClr val="hlink"/>
                </a:solidFill>
                <a:ea typeface="新細明體" charset="-120"/>
                <a:sym typeface="Symbol" pitchFamily="18" charset="2"/>
              </a:rPr>
              <a:t>support</a:t>
            </a:r>
            <a:r>
              <a:rPr lang="en-US" altLang="zh-TW" sz="2400">
                <a:ea typeface="新細明體" charset="-120"/>
                <a:sym typeface="Symbol" pitchFamily="18" charset="2"/>
              </a:rPr>
              <a:t>, </a:t>
            </a:r>
            <a:r>
              <a:rPr lang="en-US" altLang="zh-TW" sz="2400" i="1">
                <a:ea typeface="新細明體" charset="-120"/>
                <a:sym typeface="Symbol" pitchFamily="18" charset="2"/>
              </a:rPr>
              <a:t>s</a:t>
            </a:r>
            <a:r>
              <a:rPr lang="en-US" altLang="zh-TW" sz="2400">
                <a:ea typeface="新細明體" charset="-120"/>
                <a:sym typeface="Symbol" pitchFamily="18" charset="2"/>
              </a:rPr>
              <a:t>, is the fraction of transactions that contains X (i.e., the </a:t>
            </a:r>
            <a:r>
              <a:rPr lang="en-US" altLang="zh-TW" sz="2400">
                <a:solidFill>
                  <a:schemeClr val="tx2"/>
                </a:solidFill>
                <a:ea typeface="新細明體" charset="-120"/>
                <a:sym typeface="Symbol" pitchFamily="18" charset="2"/>
              </a:rPr>
              <a:t>probability</a:t>
            </a:r>
            <a:r>
              <a:rPr lang="en-US" altLang="zh-TW" sz="2400">
                <a:ea typeface="新細明體" charset="-120"/>
                <a:sym typeface="Symbol" pitchFamily="18" charset="2"/>
              </a:rPr>
              <a:t> that a transaction contains X)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ea typeface="新細明體" charset="-120"/>
                <a:sym typeface="Symbol" pitchFamily="18" charset="2"/>
              </a:rPr>
              <a:t>{Beer}: 3/5, {Beer, Nuts}=1/5</a:t>
            </a:r>
          </a:p>
        </p:txBody>
      </p:sp>
      <p:grpSp>
        <p:nvGrpSpPr>
          <p:cNvPr id="18437" name="Group 5"/>
          <p:cNvGrpSpPr>
            <a:grpSpLocks/>
          </p:cNvGrpSpPr>
          <p:nvPr/>
        </p:nvGrpSpPr>
        <p:grpSpPr bwMode="auto">
          <a:xfrm>
            <a:off x="152400" y="3810000"/>
            <a:ext cx="3886200" cy="2630488"/>
            <a:chOff x="192" y="2400"/>
            <a:chExt cx="2448" cy="1657"/>
          </a:xfrm>
        </p:grpSpPr>
        <p:sp>
          <p:nvSpPr>
            <p:cNvPr id="18461" name="Oval 6"/>
            <p:cNvSpPr>
              <a:spLocks noChangeArrowheads="1"/>
            </p:cNvSpPr>
            <p:nvPr/>
          </p:nvSpPr>
          <p:spPr bwMode="auto">
            <a:xfrm>
              <a:off x="384" y="2736"/>
              <a:ext cx="1200" cy="864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ea typeface="新細明體" charset="-120"/>
              </a:endParaRPr>
            </a:p>
          </p:txBody>
        </p:sp>
        <p:sp>
          <p:nvSpPr>
            <p:cNvPr id="18462" name="Oval 7"/>
            <p:cNvSpPr>
              <a:spLocks noChangeArrowheads="1"/>
            </p:cNvSpPr>
            <p:nvPr/>
          </p:nvSpPr>
          <p:spPr bwMode="auto">
            <a:xfrm>
              <a:off x="1008" y="2736"/>
              <a:ext cx="1200" cy="960"/>
            </a:xfrm>
            <a:prstGeom prst="ellipse">
              <a:avLst/>
            </a:prstGeom>
            <a:solidFill>
              <a:srgbClr val="99CCFF">
                <a:alpha val="50195"/>
              </a:srgbClr>
            </a:solidFill>
            <a:ln w="254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ea typeface="新細明體" charset="-120"/>
              </a:endParaRPr>
            </a:p>
          </p:txBody>
        </p:sp>
        <p:sp>
          <p:nvSpPr>
            <p:cNvPr id="18463" name="Line 8"/>
            <p:cNvSpPr>
              <a:spLocks noChangeShapeType="1"/>
            </p:cNvSpPr>
            <p:nvPr/>
          </p:nvSpPr>
          <p:spPr bwMode="auto">
            <a:xfrm flipH="1">
              <a:off x="576" y="3168"/>
              <a:ext cx="144" cy="48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64" name="Line 9"/>
            <p:cNvSpPr>
              <a:spLocks noChangeShapeType="1"/>
            </p:cNvSpPr>
            <p:nvPr/>
          </p:nvSpPr>
          <p:spPr bwMode="auto">
            <a:xfrm flipV="1">
              <a:off x="2016" y="2832"/>
              <a:ext cx="144" cy="432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65" name="Line 10"/>
            <p:cNvSpPr>
              <a:spLocks noChangeShapeType="1"/>
            </p:cNvSpPr>
            <p:nvPr/>
          </p:nvSpPr>
          <p:spPr bwMode="auto">
            <a:xfrm flipH="1" flipV="1">
              <a:off x="1440" y="2592"/>
              <a:ext cx="0" cy="576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66" name="Text Box 11"/>
            <p:cNvSpPr txBox="1">
              <a:spLocks noChangeArrowheads="1"/>
            </p:cNvSpPr>
            <p:nvPr/>
          </p:nvSpPr>
          <p:spPr bwMode="auto">
            <a:xfrm>
              <a:off x="1824" y="2448"/>
              <a:ext cx="768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0" hangingPunct="0">
                <a:lnSpc>
                  <a:spcPct val="110000"/>
                </a:lnSpc>
              </a:pPr>
              <a:r>
                <a:rPr lang="en-US" altLang="zh-TW" sz="1600" b="1">
                  <a:solidFill>
                    <a:schemeClr val="hlink"/>
                  </a:solidFill>
                  <a:latin typeface="Times New Roman" pitchFamily="18" charset="0"/>
                  <a:ea typeface="新細明體" charset="-120"/>
                </a:rPr>
                <a:t>Customer</a:t>
              </a:r>
            </a:p>
            <a:p>
              <a:pPr eaLnBrk="0" hangingPunct="0">
                <a:lnSpc>
                  <a:spcPct val="110000"/>
                </a:lnSpc>
              </a:pPr>
              <a:r>
                <a:rPr lang="en-US" altLang="zh-TW" sz="1600" b="1">
                  <a:solidFill>
                    <a:schemeClr val="hlink"/>
                  </a:solidFill>
                  <a:latin typeface="Times New Roman" pitchFamily="18" charset="0"/>
                  <a:ea typeface="新細明體" charset="-120"/>
                </a:rPr>
                <a:t>buys diaper</a:t>
              </a:r>
              <a:endParaRPr lang="en-US" altLang="zh-TW" sz="1800" b="1" u="sng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8467" name="Text Box 12"/>
            <p:cNvSpPr txBox="1">
              <a:spLocks noChangeArrowheads="1"/>
            </p:cNvSpPr>
            <p:nvPr/>
          </p:nvSpPr>
          <p:spPr bwMode="auto">
            <a:xfrm>
              <a:off x="960" y="2400"/>
              <a:ext cx="657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0" hangingPunct="0">
                <a:lnSpc>
                  <a:spcPct val="110000"/>
                </a:lnSpc>
              </a:pPr>
              <a:r>
                <a:rPr lang="en-US" altLang="zh-TW" sz="1600" b="1">
                  <a:solidFill>
                    <a:srgbClr val="5FA180"/>
                  </a:solidFill>
                  <a:latin typeface="Times New Roman" pitchFamily="18" charset="0"/>
                  <a:ea typeface="新細明體" charset="-120"/>
                </a:rPr>
                <a:t>Customer</a:t>
              </a:r>
            </a:p>
            <a:p>
              <a:pPr eaLnBrk="0" hangingPunct="0">
                <a:lnSpc>
                  <a:spcPct val="110000"/>
                </a:lnSpc>
              </a:pPr>
              <a:r>
                <a:rPr lang="en-US" altLang="zh-TW" sz="1600" b="1">
                  <a:solidFill>
                    <a:srgbClr val="5FA180"/>
                  </a:solidFill>
                  <a:latin typeface="Times New Roman" pitchFamily="18" charset="0"/>
                  <a:ea typeface="新細明體" charset="-120"/>
                </a:rPr>
                <a:t>buys both</a:t>
              </a:r>
              <a:endParaRPr lang="en-US" altLang="zh-TW" sz="1800" b="1" u="sng">
                <a:solidFill>
                  <a:srgbClr val="5FA180"/>
                </a:solidFill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8468" name="Text Box 13"/>
            <p:cNvSpPr txBox="1">
              <a:spLocks noChangeArrowheads="1"/>
            </p:cNvSpPr>
            <p:nvPr/>
          </p:nvSpPr>
          <p:spPr bwMode="auto">
            <a:xfrm>
              <a:off x="384" y="3600"/>
              <a:ext cx="657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0" hangingPunct="0">
                <a:lnSpc>
                  <a:spcPct val="110000"/>
                </a:lnSpc>
              </a:pPr>
              <a:r>
                <a:rPr lang="en-US" altLang="zh-TW" sz="1600" b="1">
                  <a:solidFill>
                    <a:schemeClr val="tx2"/>
                  </a:solidFill>
                  <a:latin typeface="Times New Roman" pitchFamily="18" charset="0"/>
                  <a:ea typeface="新細明體" charset="-120"/>
                </a:rPr>
                <a:t>Customer</a:t>
              </a:r>
            </a:p>
            <a:p>
              <a:pPr eaLnBrk="0" hangingPunct="0">
                <a:lnSpc>
                  <a:spcPct val="110000"/>
                </a:lnSpc>
              </a:pPr>
              <a:r>
                <a:rPr lang="en-US" altLang="zh-TW" sz="1600" b="1">
                  <a:solidFill>
                    <a:schemeClr val="tx2"/>
                  </a:solidFill>
                  <a:latin typeface="Times New Roman" pitchFamily="18" charset="0"/>
                  <a:ea typeface="新細明體" charset="-120"/>
                </a:rPr>
                <a:t>buys beer</a:t>
              </a:r>
              <a:endParaRPr lang="en-US" altLang="zh-TW" sz="1800" b="1" u="sng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8469" name="Rectangle 14"/>
            <p:cNvSpPr>
              <a:spLocks noChangeArrowheads="1"/>
            </p:cNvSpPr>
            <p:nvPr/>
          </p:nvSpPr>
          <p:spPr bwMode="auto">
            <a:xfrm>
              <a:off x="192" y="2400"/>
              <a:ext cx="2448" cy="16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zh-TW">
                <a:ea typeface="新細明體" charset="-120"/>
              </a:endParaRPr>
            </a:p>
          </p:txBody>
        </p:sp>
      </p:grpSp>
      <p:graphicFrame>
        <p:nvGraphicFramePr>
          <p:cNvPr id="1767468" name="Group 44"/>
          <p:cNvGraphicFramePr>
            <a:graphicFrameLocks noGrp="1"/>
          </p:cNvGraphicFramePr>
          <p:nvPr/>
        </p:nvGraphicFramePr>
        <p:xfrm>
          <a:off x="152400" y="1524000"/>
          <a:ext cx="3886200" cy="2130428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49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Tid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 bought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49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Beer, Nuts, Diaper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49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Beer, Coffee, Diaper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49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Beer, Diaper, Eggs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5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Nuts, Eggs, Milk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5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Nuts, Coffee, Diaper, Eggs, Milk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5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001000" cy="762000"/>
          </a:xfrm>
        </p:spPr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Basic Concepts: Frequent Patterns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38600" y="1524000"/>
            <a:ext cx="49530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>
                <a:ea typeface="新細明體" charset="-120"/>
                <a:sym typeface="Symbol" pitchFamily="18" charset="2"/>
              </a:rPr>
              <a:t>An itemset X is </a:t>
            </a:r>
            <a:r>
              <a:rPr lang="en-US" altLang="zh-TW" sz="2400" i="1">
                <a:solidFill>
                  <a:schemeClr val="hlink"/>
                </a:solidFill>
                <a:ea typeface="新細明體" charset="-120"/>
                <a:sym typeface="Symbol" pitchFamily="18" charset="2"/>
              </a:rPr>
              <a:t>frequent</a:t>
            </a:r>
            <a:r>
              <a:rPr lang="en-US" altLang="zh-TW" sz="2400">
                <a:ea typeface="新細明體" charset="-120"/>
                <a:sym typeface="Symbol" pitchFamily="18" charset="2"/>
              </a:rPr>
              <a:t> if X’s support is no less than a </a:t>
            </a:r>
            <a:r>
              <a:rPr lang="en-US" altLang="zh-TW" sz="2400" i="1">
                <a:ea typeface="新細明體" charset="-120"/>
                <a:sym typeface="Symbol" pitchFamily="18" charset="2"/>
              </a:rPr>
              <a:t>minsup</a:t>
            </a:r>
            <a:r>
              <a:rPr lang="en-US" altLang="zh-TW" sz="2400">
                <a:ea typeface="新細明體" charset="-120"/>
                <a:sym typeface="Symbol" pitchFamily="18" charset="2"/>
              </a:rPr>
              <a:t> threshold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ea typeface="新細明體" charset="-120"/>
                <a:sym typeface="Symbol" pitchFamily="18" charset="2"/>
              </a:rPr>
              <a:t>minsup=0.5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>
                <a:ea typeface="新細明體" charset="-120"/>
                <a:sym typeface="Symbol" pitchFamily="18" charset="2"/>
              </a:rPr>
              <a:t>{Beer} is a frequent(large) itemset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>
                <a:ea typeface="新細明體" charset="-120"/>
                <a:sym typeface="Symbol" pitchFamily="18" charset="2"/>
              </a:rPr>
              <a:t>Confidence of a rule X-&gt;Y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chemeClr val="tx2"/>
                </a:solidFill>
                <a:ea typeface="新細明體" charset="-120"/>
                <a:sym typeface="Symbol" pitchFamily="18" charset="2"/>
              </a:rPr>
              <a:t>conditional probability</a:t>
            </a:r>
            <a:r>
              <a:rPr lang="en-US" altLang="zh-TW" sz="2400">
                <a:ea typeface="新細明體" charset="-120"/>
                <a:sym typeface="Symbol" pitchFamily="18" charset="2"/>
              </a:rPr>
              <a:t> that a transaction having X also contains </a:t>
            </a:r>
            <a:r>
              <a:rPr lang="en-US" altLang="zh-TW" sz="2400" i="1">
                <a:ea typeface="新細明體" charset="-120"/>
                <a:sym typeface="Symbol" pitchFamily="18" charset="2"/>
              </a:rPr>
              <a:t>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>
                <a:ea typeface="新細明體" charset="-120"/>
                <a:sym typeface="Symbol" pitchFamily="18" charset="2"/>
              </a:rPr>
              <a:t>Eggs-&gt;Nuts 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TW" sz="2400">
                <a:ea typeface="新細明體" charset="-120"/>
                <a:sym typeface="Symbol" pitchFamily="18" charset="2"/>
              </a:rPr>
              <a:t>2/3</a:t>
            </a:r>
          </a:p>
          <a:p>
            <a:pPr lvl="1" eaLnBrk="1" hangingPunct="1">
              <a:lnSpc>
                <a:spcPct val="90000"/>
              </a:lnSpc>
            </a:pPr>
            <a:endParaRPr lang="en-US" altLang="zh-TW" sz="2400">
              <a:ea typeface="新細明體" charset="-120"/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zh-TW">
              <a:ea typeface="新細明體" charset="-120"/>
              <a:sym typeface="Symbol" pitchFamily="18" charset="2"/>
            </a:endParaRPr>
          </a:p>
        </p:txBody>
      </p:sp>
      <p:grpSp>
        <p:nvGrpSpPr>
          <p:cNvPr id="19461" name="Group 5"/>
          <p:cNvGrpSpPr>
            <a:grpSpLocks/>
          </p:cNvGrpSpPr>
          <p:nvPr/>
        </p:nvGrpSpPr>
        <p:grpSpPr bwMode="auto">
          <a:xfrm>
            <a:off x="152400" y="3810000"/>
            <a:ext cx="3886200" cy="2630488"/>
            <a:chOff x="192" y="2400"/>
            <a:chExt cx="2448" cy="1657"/>
          </a:xfrm>
        </p:grpSpPr>
        <p:sp>
          <p:nvSpPr>
            <p:cNvPr id="19488" name="Oval 6"/>
            <p:cNvSpPr>
              <a:spLocks noChangeArrowheads="1"/>
            </p:cNvSpPr>
            <p:nvPr/>
          </p:nvSpPr>
          <p:spPr bwMode="auto">
            <a:xfrm>
              <a:off x="384" y="2736"/>
              <a:ext cx="1200" cy="864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ea typeface="新細明體" charset="-120"/>
              </a:endParaRPr>
            </a:p>
          </p:txBody>
        </p:sp>
        <p:sp>
          <p:nvSpPr>
            <p:cNvPr id="19489" name="Oval 7"/>
            <p:cNvSpPr>
              <a:spLocks noChangeArrowheads="1"/>
            </p:cNvSpPr>
            <p:nvPr/>
          </p:nvSpPr>
          <p:spPr bwMode="auto">
            <a:xfrm>
              <a:off x="1008" y="2736"/>
              <a:ext cx="1200" cy="960"/>
            </a:xfrm>
            <a:prstGeom prst="ellipse">
              <a:avLst/>
            </a:prstGeom>
            <a:solidFill>
              <a:srgbClr val="99CCFF">
                <a:alpha val="50195"/>
              </a:srgbClr>
            </a:solidFill>
            <a:ln w="254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ea typeface="新細明體" charset="-120"/>
              </a:endParaRPr>
            </a:p>
          </p:txBody>
        </p:sp>
        <p:sp>
          <p:nvSpPr>
            <p:cNvPr id="19490" name="Line 8"/>
            <p:cNvSpPr>
              <a:spLocks noChangeShapeType="1"/>
            </p:cNvSpPr>
            <p:nvPr/>
          </p:nvSpPr>
          <p:spPr bwMode="auto">
            <a:xfrm flipH="1">
              <a:off x="576" y="3168"/>
              <a:ext cx="144" cy="48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491" name="Line 9"/>
            <p:cNvSpPr>
              <a:spLocks noChangeShapeType="1"/>
            </p:cNvSpPr>
            <p:nvPr/>
          </p:nvSpPr>
          <p:spPr bwMode="auto">
            <a:xfrm flipV="1">
              <a:off x="2016" y="2832"/>
              <a:ext cx="144" cy="432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492" name="Line 10"/>
            <p:cNvSpPr>
              <a:spLocks noChangeShapeType="1"/>
            </p:cNvSpPr>
            <p:nvPr/>
          </p:nvSpPr>
          <p:spPr bwMode="auto">
            <a:xfrm flipH="1" flipV="1">
              <a:off x="1440" y="2592"/>
              <a:ext cx="0" cy="576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493" name="Text Box 11"/>
            <p:cNvSpPr txBox="1">
              <a:spLocks noChangeArrowheads="1"/>
            </p:cNvSpPr>
            <p:nvPr/>
          </p:nvSpPr>
          <p:spPr bwMode="auto">
            <a:xfrm>
              <a:off x="1824" y="2448"/>
              <a:ext cx="768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0" hangingPunct="0">
                <a:lnSpc>
                  <a:spcPct val="110000"/>
                </a:lnSpc>
              </a:pPr>
              <a:r>
                <a:rPr lang="en-US" altLang="zh-TW" sz="1600" b="1">
                  <a:solidFill>
                    <a:schemeClr val="hlink"/>
                  </a:solidFill>
                  <a:latin typeface="Times New Roman" pitchFamily="18" charset="0"/>
                  <a:ea typeface="新細明體" charset="-120"/>
                </a:rPr>
                <a:t>Customer</a:t>
              </a:r>
            </a:p>
            <a:p>
              <a:pPr eaLnBrk="0" hangingPunct="0">
                <a:lnSpc>
                  <a:spcPct val="110000"/>
                </a:lnSpc>
              </a:pPr>
              <a:r>
                <a:rPr lang="en-US" altLang="zh-TW" sz="1600" b="1">
                  <a:solidFill>
                    <a:schemeClr val="hlink"/>
                  </a:solidFill>
                  <a:latin typeface="Times New Roman" pitchFamily="18" charset="0"/>
                  <a:ea typeface="新細明體" charset="-120"/>
                </a:rPr>
                <a:t>buys diaper</a:t>
              </a:r>
              <a:endParaRPr lang="en-US" altLang="zh-TW" sz="1800" b="1" u="sng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9494" name="Text Box 12"/>
            <p:cNvSpPr txBox="1">
              <a:spLocks noChangeArrowheads="1"/>
            </p:cNvSpPr>
            <p:nvPr/>
          </p:nvSpPr>
          <p:spPr bwMode="auto">
            <a:xfrm>
              <a:off x="960" y="2400"/>
              <a:ext cx="657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0" hangingPunct="0">
                <a:lnSpc>
                  <a:spcPct val="110000"/>
                </a:lnSpc>
              </a:pPr>
              <a:r>
                <a:rPr lang="en-US" altLang="zh-TW" sz="1600" b="1">
                  <a:solidFill>
                    <a:srgbClr val="5FA180"/>
                  </a:solidFill>
                  <a:latin typeface="Times New Roman" pitchFamily="18" charset="0"/>
                  <a:ea typeface="新細明體" charset="-120"/>
                </a:rPr>
                <a:t>Customer</a:t>
              </a:r>
            </a:p>
            <a:p>
              <a:pPr eaLnBrk="0" hangingPunct="0">
                <a:lnSpc>
                  <a:spcPct val="110000"/>
                </a:lnSpc>
              </a:pPr>
              <a:r>
                <a:rPr lang="en-US" altLang="zh-TW" sz="1600" b="1">
                  <a:solidFill>
                    <a:srgbClr val="5FA180"/>
                  </a:solidFill>
                  <a:latin typeface="Times New Roman" pitchFamily="18" charset="0"/>
                  <a:ea typeface="新細明體" charset="-120"/>
                </a:rPr>
                <a:t>buys both</a:t>
              </a:r>
              <a:endParaRPr lang="en-US" altLang="zh-TW" sz="1800" b="1" u="sng">
                <a:solidFill>
                  <a:srgbClr val="5FA180"/>
                </a:solidFill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9495" name="Text Box 13"/>
            <p:cNvSpPr txBox="1">
              <a:spLocks noChangeArrowheads="1"/>
            </p:cNvSpPr>
            <p:nvPr/>
          </p:nvSpPr>
          <p:spPr bwMode="auto">
            <a:xfrm>
              <a:off x="384" y="3600"/>
              <a:ext cx="657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0" hangingPunct="0">
                <a:lnSpc>
                  <a:spcPct val="110000"/>
                </a:lnSpc>
              </a:pPr>
              <a:r>
                <a:rPr lang="en-US" altLang="zh-TW" sz="1600" b="1">
                  <a:solidFill>
                    <a:schemeClr val="tx2"/>
                  </a:solidFill>
                  <a:latin typeface="Times New Roman" pitchFamily="18" charset="0"/>
                  <a:ea typeface="新細明體" charset="-120"/>
                </a:rPr>
                <a:t>Customer</a:t>
              </a:r>
            </a:p>
            <a:p>
              <a:pPr eaLnBrk="0" hangingPunct="0">
                <a:lnSpc>
                  <a:spcPct val="110000"/>
                </a:lnSpc>
              </a:pPr>
              <a:r>
                <a:rPr lang="en-US" altLang="zh-TW" sz="1600" b="1">
                  <a:solidFill>
                    <a:schemeClr val="tx2"/>
                  </a:solidFill>
                  <a:latin typeface="Times New Roman" pitchFamily="18" charset="0"/>
                  <a:ea typeface="新細明體" charset="-120"/>
                </a:rPr>
                <a:t>buys beer</a:t>
              </a:r>
              <a:endParaRPr lang="en-US" altLang="zh-TW" sz="1800" b="1" u="sng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9496" name="Rectangle 14"/>
            <p:cNvSpPr>
              <a:spLocks noChangeArrowheads="1"/>
            </p:cNvSpPr>
            <p:nvPr/>
          </p:nvSpPr>
          <p:spPr bwMode="auto">
            <a:xfrm>
              <a:off x="192" y="2400"/>
              <a:ext cx="2448" cy="16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zh-TW">
                <a:ea typeface="新細明體" charset="-120"/>
              </a:endParaRPr>
            </a:p>
          </p:txBody>
        </p:sp>
      </p:grpSp>
      <p:graphicFrame>
        <p:nvGraphicFramePr>
          <p:cNvPr id="1767468" name="Group 44"/>
          <p:cNvGraphicFramePr>
            <a:graphicFrameLocks noGrp="1"/>
          </p:cNvGraphicFramePr>
          <p:nvPr/>
        </p:nvGraphicFramePr>
        <p:xfrm>
          <a:off x="152400" y="1524000"/>
          <a:ext cx="3886200" cy="2130428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49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Tid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 bought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49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Beer, Nuts, Diaper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49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Beer, Coffee, Diaper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49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Beer, Diaper, Eggs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5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Nuts, Eggs, Milk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5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Nuts, Coffee, Diaper, Eggs, Milk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圓角矩形 1"/>
          <p:cNvSpPr>
            <a:spLocks noChangeArrowheads="1"/>
          </p:cNvSpPr>
          <p:nvPr/>
        </p:nvSpPr>
        <p:spPr bwMode="auto">
          <a:xfrm>
            <a:off x="685800" y="2590800"/>
            <a:ext cx="3352800" cy="106680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TW" altLang="en-US">
              <a:ea typeface="新細明體" charset="-120"/>
            </a:endParaRPr>
          </a:p>
        </p:txBody>
      </p:sp>
      <p:sp>
        <p:nvSpPr>
          <p:cNvPr id="3" name="橢圓 2"/>
          <p:cNvSpPr>
            <a:spLocks noChangeArrowheads="1"/>
          </p:cNvSpPr>
          <p:nvPr/>
        </p:nvSpPr>
        <p:spPr bwMode="auto">
          <a:xfrm>
            <a:off x="1500188" y="2971800"/>
            <a:ext cx="595312" cy="381000"/>
          </a:xfrm>
          <a:prstGeom prst="ellipse">
            <a:avLst/>
          </a:prstGeom>
          <a:noFill/>
          <a:ln w="19050" algn="ctr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TW" altLang="en-US">
              <a:ea typeface="新細明體" charset="-120"/>
            </a:endParaRPr>
          </a:p>
        </p:txBody>
      </p:sp>
      <p:pic>
        <p:nvPicPr>
          <p:cNvPr id="18470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3262313"/>
            <a:ext cx="615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590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080003"/>
              </p:ext>
            </p:extLst>
          </p:nvPr>
        </p:nvGraphicFramePr>
        <p:xfrm>
          <a:off x="457200" y="1916832"/>
          <a:ext cx="3886200" cy="2130428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178245725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xmlns="" val="2843273964"/>
                    </a:ext>
                  </a:extLst>
                </a:gridCol>
              </a:tblGrid>
              <a:tr h="3649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Tid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 bought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44978873"/>
                  </a:ext>
                </a:extLst>
              </a:tr>
              <a:tr h="3649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A,B,C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27569633"/>
                  </a:ext>
                </a:extLst>
              </a:tr>
              <a:tr h="3649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A,C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10592341"/>
                  </a:ext>
                </a:extLst>
              </a:tr>
              <a:tr h="3649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A,B,C,D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89881809"/>
                  </a:ext>
                </a:extLst>
              </a:tr>
              <a:tr h="335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B,C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23446348"/>
                  </a:ext>
                </a:extLst>
              </a:tr>
              <a:tr h="335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A,B,C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3241932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4583242" y="1309946"/>
            <a:ext cx="432048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800" dirty="0"/>
          </a:p>
          <a:p>
            <a:r>
              <a:rPr lang="en-US" altLang="zh-TW" sz="2800" dirty="0"/>
              <a:t>Support = ?</a:t>
            </a:r>
          </a:p>
          <a:p>
            <a:r>
              <a:rPr lang="en-US" altLang="zh-TW" sz="2400" dirty="0"/>
              <a:t>{A} </a:t>
            </a:r>
          </a:p>
          <a:p>
            <a:r>
              <a:rPr lang="en-US" altLang="zh-TW" sz="2400" dirty="0"/>
              <a:t>{A, B}</a:t>
            </a:r>
          </a:p>
          <a:p>
            <a:r>
              <a:rPr lang="en-US" altLang="zh-TW" sz="2400" dirty="0"/>
              <a:t>{B, C} </a:t>
            </a:r>
          </a:p>
          <a:p>
            <a:r>
              <a:rPr lang="en-US" altLang="zh-TW" sz="2400" dirty="0"/>
              <a:t>{A, B, C} </a:t>
            </a:r>
          </a:p>
          <a:p>
            <a:endParaRPr lang="en-US" altLang="zh-TW" sz="2800" dirty="0"/>
          </a:p>
          <a:p>
            <a:r>
              <a:rPr lang="en-US" altLang="zh-TW" sz="2800" dirty="0"/>
              <a:t>Confidence = ?</a:t>
            </a:r>
          </a:p>
          <a:p>
            <a:r>
              <a:rPr lang="en-US" altLang="zh-TW" sz="2400" dirty="0"/>
              <a:t>{A}-&gt;</a:t>
            </a:r>
            <a:r>
              <a:rPr lang="zh-TW" altLang="en-US" sz="2400" dirty="0"/>
              <a:t> </a:t>
            </a:r>
            <a:r>
              <a:rPr lang="en-US" altLang="zh-TW" sz="2400" dirty="0"/>
              <a:t>{B, C}</a:t>
            </a:r>
          </a:p>
          <a:p>
            <a:r>
              <a:rPr lang="en-US" altLang="zh-TW" sz="2400" dirty="0"/>
              <a:t>{A, B} -&gt; {C}</a:t>
            </a:r>
          </a:p>
          <a:p>
            <a:r>
              <a:rPr lang="en-US" altLang="zh-TW" sz="2400" dirty="0"/>
              <a:t>{B, C}-&gt; {A} 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8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001000" cy="762000"/>
          </a:xfrm>
        </p:spPr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Basic Concepts: Association Rules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7600" y="1524000"/>
            <a:ext cx="5334000" cy="4953000"/>
          </a:xfrm>
        </p:spPr>
        <p:txBody>
          <a:bodyPr/>
          <a:lstStyle/>
          <a:p>
            <a:pPr marL="457200" indent="-457200" eaLnBrk="1" hangingPunct="1"/>
            <a:r>
              <a:rPr lang="en-US" altLang="zh-TW" sz="2400" dirty="0">
                <a:ea typeface="新細明體" charset="-120"/>
              </a:rPr>
              <a:t>Find all the rules </a:t>
            </a:r>
            <a:r>
              <a:rPr lang="en-US" altLang="zh-TW" sz="2400" i="1" dirty="0">
                <a:ea typeface="新細明體" charset="-120"/>
              </a:rPr>
              <a:t>X </a:t>
            </a:r>
            <a:r>
              <a:rPr lang="en-US" altLang="zh-TW" sz="2400" dirty="0">
                <a:ea typeface="新細明體" charset="-120"/>
                <a:sym typeface="Wingdings" pitchFamily="2" charset="2"/>
              </a:rPr>
              <a:t> </a:t>
            </a:r>
            <a:r>
              <a:rPr lang="en-US" altLang="zh-TW" sz="2400" i="1" dirty="0">
                <a:ea typeface="新細明體" charset="-120"/>
                <a:sym typeface="Wingdings" pitchFamily="2" charset="2"/>
              </a:rPr>
              <a:t>Y</a:t>
            </a:r>
            <a:r>
              <a:rPr lang="en-US" altLang="zh-TW" sz="2400" i="1" dirty="0">
                <a:ea typeface="新細明體" charset="-120"/>
                <a:sym typeface="Symbol" pitchFamily="18" charset="2"/>
              </a:rPr>
              <a:t> </a:t>
            </a:r>
            <a:r>
              <a:rPr lang="en-US" altLang="zh-TW" sz="2400" dirty="0">
                <a:ea typeface="新細明體" charset="-120"/>
              </a:rPr>
              <a:t>with minimum support and confidence</a:t>
            </a:r>
            <a:endParaRPr lang="en-US" altLang="zh-TW" sz="2400" dirty="0">
              <a:ea typeface="新細明體" charset="-120"/>
              <a:sym typeface="Symbol" pitchFamily="18" charset="2"/>
            </a:endParaRPr>
          </a:p>
          <a:p>
            <a:pPr marL="914400" lvl="1" indent="-457200" eaLnBrk="1" hangingPunct="1"/>
            <a:r>
              <a:rPr lang="en-US" altLang="zh-TW" sz="2400" dirty="0">
                <a:solidFill>
                  <a:schemeClr val="hlink"/>
                </a:solidFill>
                <a:ea typeface="新細明體" charset="-120"/>
                <a:sym typeface="Symbol" pitchFamily="18" charset="2"/>
              </a:rPr>
              <a:t>support</a:t>
            </a:r>
            <a:r>
              <a:rPr lang="en-US" altLang="zh-TW" sz="2400" dirty="0">
                <a:ea typeface="新細明體" charset="-120"/>
                <a:sym typeface="Symbol" pitchFamily="18" charset="2"/>
              </a:rPr>
              <a:t>, </a:t>
            </a:r>
            <a:r>
              <a:rPr lang="en-US" altLang="zh-TW" sz="2400" i="1" dirty="0">
                <a:ea typeface="新細明體" charset="-120"/>
                <a:sym typeface="Symbol" pitchFamily="18" charset="2"/>
              </a:rPr>
              <a:t>s</a:t>
            </a:r>
            <a:r>
              <a:rPr lang="en-US" altLang="zh-TW" sz="2400" dirty="0">
                <a:ea typeface="新細明體" charset="-120"/>
                <a:sym typeface="Symbol" pitchFamily="18" charset="2"/>
              </a:rPr>
              <a:t>, </a:t>
            </a:r>
            <a:r>
              <a:rPr lang="en-US" altLang="zh-TW" sz="2400" dirty="0">
                <a:solidFill>
                  <a:schemeClr val="tx2"/>
                </a:solidFill>
                <a:ea typeface="新細明體" charset="-120"/>
                <a:sym typeface="Symbol" pitchFamily="18" charset="2"/>
              </a:rPr>
              <a:t>probability</a:t>
            </a:r>
            <a:r>
              <a:rPr lang="en-US" altLang="zh-TW" sz="2400" dirty="0">
                <a:ea typeface="新細明體" charset="-120"/>
                <a:sym typeface="Symbol" pitchFamily="18" charset="2"/>
              </a:rPr>
              <a:t> that a transaction contains X  Y</a:t>
            </a:r>
          </a:p>
          <a:p>
            <a:pPr marL="914400" lvl="1" indent="-457200" eaLnBrk="1" hangingPunct="1"/>
            <a:r>
              <a:rPr lang="en-US" altLang="zh-TW" sz="2400" dirty="0">
                <a:solidFill>
                  <a:schemeClr val="hlink"/>
                </a:solidFill>
                <a:ea typeface="新細明體" charset="-120"/>
                <a:sym typeface="Symbol" pitchFamily="18" charset="2"/>
              </a:rPr>
              <a:t>confidence</a:t>
            </a:r>
            <a:r>
              <a:rPr lang="en-US" altLang="zh-TW" sz="2400" dirty="0">
                <a:ea typeface="新細明體" charset="-120"/>
                <a:sym typeface="Symbol" pitchFamily="18" charset="2"/>
              </a:rPr>
              <a:t>, </a:t>
            </a:r>
            <a:r>
              <a:rPr lang="en-US" altLang="zh-TW" sz="2400" i="1" dirty="0">
                <a:ea typeface="新細明體" charset="-120"/>
                <a:sym typeface="Symbol" pitchFamily="18" charset="2"/>
              </a:rPr>
              <a:t>c,</a:t>
            </a:r>
            <a:r>
              <a:rPr lang="en-US" altLang="zh-TW" sz="2400" dirty="0">
                <a:ea typeface="新細明體" charset="-120"/>
                <a:sym typeface="Symbol" pitchFamily="18" charset="2"/>
              </a:rPr>
              <a:t> </a:t>
            </a:r>
            <a:r>
              <a:rPr lang="en-US" altLang="zh-TW" sz="2400" dirty="0">
                <a:solidFill>
                  <a:schemeClr val="tx2"/>
                </a:solidFill>
                <a:ea typeface="新細明體" charset="-120"/>
                <a:sym typeface="Symbol" pitchFamily="18" charset="2"/>
              </a:rPr>
              <a:t>conditional probability</a:t>
            </a:r>
            <a:r>
              <a:rPr lang="en-US" altLang="zh-TW" sz="2400" dirty="0">
                <a:ea typeface="新細明體" charset="-120"/>
                <a:sym typeface="Symbol" pitchFamily="18" charset="2"/>
              </a:rPr>
              <a:t> that a transaction having X also contains </a:t>
            </a:r>
            <a:r>
              <a:rPr lang="en-US" altLang="zh-TW" sz="2400" i="1" dirty="0">
                <a:ea typeface="新細明體" charset="-120"/>
                <a:sym typeface="Symbol" pitchFamily="18" charset="2"/>
              </a:rPr>
              <a:t>Y</a:t>
            </a:r>
          </a:p>
          <a:p>
            <a:pPr marL="457200" indent="-457200" eaLnBrk="1" hangingPunct="1">
              <a:buFont typeface="Wingdings" pitchFamily="2" charset="2"/>
              <a:buNone/>
            </a:pPr>
            <a:r>
              <a:rPr lang="en-US" altLang="zh-TW" sz="2000" i="1" dirty="0">
                <a:ea typeface="新細明體" charset="-120"/>
              </a:rPr>
              <a:t>Let  </a:t>
            </a:r>
            <a:r>
              <a:rPr lang="en-US" altLang="zh-TW" sz="2000" i="1" dirty="0" err="1">
                <a:ea typeface="新細明體" charset="-120"/>
              </a:rPr>
              <a:t>minsup</a:t>
            </a:r>
            <a:r>
              <a:rPr lang="en-US" altLang="zh-TW" sz="2000" i="1" dirty="0">
                <a:ea typeface="新細明體" charset="-120"/>
              </a:rPr>
              <a:t> = 50%, </a:t>
            </a:r>
            <a:r>
              <a:rPr lang="en-US" altLang="zh-TW" sz="2000" i="1" dirty="0" err="1">
                <a:ea typeface="新細明體" charset="-120"/>
              </a:rPr>
              <a:t>minconf</a:t>
            </a:r>
            <a:r>
              <a:rPr lang="en-US" altLang="zh-TW" sz="2000" i="1" dirty="0">
                <a:ea typeface="新細明體" charset="-120"/>
              </a:rPr>
              <a:t> = 50%</a:t>
            </a:r>
          </a:p>
          <a:p>
            <a:pPr marL="457200" indent="-457200" eaLnBrk="1" hangingPunct="1">
              <a:buFont typeface="Wingdings" pitchFamily="2" charset="2"/>
              <a:buNone/>
            </a:pPr>
            <a:r>
              <a:rPr lang="en-US" altLang="zh-TW" sz="2000" i="1" dirty="0">
                <a:ea typeface="新細明體" charset="-120"/>
              </a:rPr>
              <a:t>Freq. Pat.: </a:t>
            </a:r>
            <a:r>
              <a:rPr lang="en-US" altLang="zh-TW" sz="2000" dirty="0">
                <a:ea typeface="新細明體" charset="-120"/>
              </a:rPr>
              <a:t>Beer:3, Nuts:3, Diaper:4, Eggs:3, {Beer, Diaper}:3</a:t>
            </a:r>
          </a:p>
        </p:txBody>
      </p:sp>
      <p:sp>
        <p:nvSpPr>
          <p:cNvPr id="20485" name="Oval 5"/>
          <p:cNvSpPr>
            <a:spLocks noChangeArrowheads="1"/>
          </p:cNvSpPr>
          <p:nvPr/>
        </p:nvSpPr>
        <p:spPr bwMode="auto">
          <a:xfrm>
            <a:off x="492125" y="3927475"/>
            <a:ext cx="1643063" cy="116840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1346200" y="3927475"/>
            <a:ext cx="1643063" cy="1298575"/>
          </a:xfrm>
          <a:prstGeom prst="ellipse">
            <a:avLst/>
          </a:prstGeom>
          <a:solidFill>
            <a:srgbClr val="99CCFF">
              <a:alpha val="50195"/>
            </a:srgbClr>
          </a:solidFill>
          <a:ln w="254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 flipH="1">
            <a:off x="754063" y="4511675"/>
            <a:ext cx="198437" cy="64928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V="1">
            <a:off x="2727325" y="4057650"/>
            <a:ext cx="196850" cy="5842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 flipH="1" flipV="1">
            <a:off x="1938338" y="3732213"/>
            <a:ext cx="0" cy="779462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2463800" y="3536950"/>
            <a:ext cx="1052513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0" hangingPunct="0">
              <a:lnSpc>
                <a:spcPct val="110000"/>
              </a:lnSpc>
            </a:pPr>
            <a:r>
              <a:rPr lang="en-US" altLang="zh-TW" sz="1600" b="1">
                <a:solidFill>
                  <a:schemeClr val="hlink"/>
                </a:solidFill>
                <a:latin typeface="Times New Roman" pitchFamily="18" charset="0"/>
                <a:ea typeface="新細明體" charset="-120"/>
              </a:rPr>
              <a:t>Customer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1600" b="1">
                <a:solidFill>
                  <a:schemeClr val="hlink"/>
                </a:solidFill>
                <a:latin typeface="Times New Roman" pitchFamily="18" charset="0"/>
                <a:ea typeface="新細明體" charset="-120"/>
              </a:rPr>
              <a:t>buys diaper</a:t>
            </a:r>
            <a:endParaRPr lang="en-US" altLang="zh-TW" sz="1800" b="1" u="sng">
              <a:latin typeface="Times New Roman" pitchFamily="18" charset="0"/>
              <a:ea typeface="新細明體" charset="-120"/>
            </a:endParaRPr>
          </a:p>
        </p:txBody>
      </p:sp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1143000" y="3473450"/>
            <a:ext cx="1066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0" hangingPunct="0">
              <a:lnSpc>
                <a:spcPct val="110000"/>
              </a:lnSpc>
            </a:pPr>
            <a:r>
              <a:rPr lang="en-US" altLang="zh-TW" sz="1400" b="1">
                <a:solidFill>
                  <a:srgbClr val="5FA180"/>
                </a:solidFill>
                <a:latin typeface="Times New Roman" pitchFamily="18" charset="0"/>
                <a:ea typeface="新細明體" charset="-120"/>
              </a:rPr>
              <a:t>Customer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1400" b="1">
                <a:solidFill>
                  <a:srgbClr val="5FA180"/>
                </a:solidFill>
                <a:latin typeface="Times New Roman" pitchFamily="18" charset="0"/>
                <a:ea typeface="新細明體" charset="-120"/>
              </a:rPr>
              <a:t>buys both</a:t>
            </a:r>
            <a:endParaRPr lang="en-US" altLang="zh-TW" sz="1600" b="1" u="sng">
              <a:solidFill>
                <a:srgbClr val="5FA180"/>
              </a:solidFill>
              <a:latin typeface="Times New Roman" pitchFamily="18" charset="0"/>
              <a:ea typeface="新細明體" charset="-120"/>
            </a:endParaRPr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492125" y="5095875"/>
            <a:ext cx="104298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0" hangingPunct="0">
              <a:lnSpc>
                <a:spcPct val="110000"/>
              </a:lnSpc>
            </a:pPr>
            <a:r>
              <a:rPr lang="en-US" altLang="zh-TW" sz="1600" b="1">
                <a:solidFill>
                  <a:schemeClr val="tx2"/>
                </a:solidFill>
                <a:latin typeface="Times New Roman" pitchFamily="18" charset="0"/>
                <a:ea typeface="新細明體" charset="-120"/>
              </a:rPr>
              <a:t>Customer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1600" b="1">
                <a:solidFill>
                  <a:schemeClr val="tx2"/>
                </a:solidFill>
                <a:latin typeface="Times New Roman" pitchFamily="18" charset="0"/>
                <a:ea typeface="新細明體" charset="-120"/>
              </a:rPr>
              <a:t>buys beer</a:t>
            </a:r>
            <a:endParaRPr lang="en-US" altLang="zh-TW" sz="1800" b="1" u="sng">
              <a:latin typeface="Times New Roman" pitchFamily="18" charset="0"/>
              <a:ea typeface="新細明體" charset="-120"/>
            </a:endParaRPr>
          </a:p>
        </p:txBody>
      </p:sp>
      <p:sp>
        <p:nvSpPr>
          <p:cNvPr id="20493" name="Rectangle 13"/>
          <p:cNvSpPr>
            <a:spLocks noChangeArrowheads="1"/>
          </p:cNvSpPr>
          <p:nvPr/>
        </p:nvSpPr>
        <p:spPr bwMode="auto">
          <a:xfrm>
            <a:off x="228600" y="3473450"/>
            <a:ext cx="3352800" cy="2241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0516" name="Rectangle 38"/>
          <p:cNvSpPr>
            <a:spLocks noChangeArrowheads="1"/>
          </p:cNvSpPr>
          <p:nvPr/>
        </p:nvSpPr>
        <p:spPr bwMode="auto">
          <a:xfrm>
            <a:off x="3733800" y="5410200"/>
            <a:ext cx="5334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zh-TW">
                <a:ea typeface="新細明體" charset="-120"/>
              </a:rPr>
              <a:t>Association rules: (many more!)</a:t>
            </a:r>
          </a:p>
          <a:p>
            <a:pPr marL="914400" lvl="1" indent="-45720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altLang="zh-TW" i="1">
                <a:ea typeface="新細明體" charset="-120"/>
              </a:rPr>
              <a:t>Beer </a:t>
            </a:r>
            <a:r>
              <a:rPr lang="en-US" altLang="zh-TW">
                <a:ea typeface="新細明體" charset="-120"/>
                <a:sym typeface="Wingdings" pitchFamily="2" charset="2"/>
              </a:rPr>
              <a:t></a:t>
            </a:r>
            <a:r>
              <a:rPr lang="en-US" altLang="zh-TW" i="1">
                <a:ea typeface="新細明體" charset="-120"/>
                <a:sym typeface="Symbol" pitchFamily="18" charset="2"/>
              </a:rPr>
              <a:t> Diaper  </a:t>
            </a:r>
            <a:r>
              <a:rPr lang="en-US" altLang="zh-TW">
                <a:ea typeface="新細明體" charset="-120"/>
                <a:sym typeface="Symbol" pitchFamily="18" charset="2"/>
              </a:rPr>
              <a:t>(60%, 100%)</a:t>
            </a:r>
          </a:p>
          <a:p>
            <a:pPr marL="914400" lvl="1" indent="-45720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altLang="zh-TW" i="1">
                <a:ea typeface="新細明體" charset="-120"/>
              </a:rPr>
              <a:t>Diaper </a:t>
            </a:r>
            <a:r>
              <a:rPr lang="en-US" altLang="zh-TW">
                <a:ea typeface="新細明體" charset="-120"/>
                <a:sym typeface="Wingdings" pitchFamily="2" charset="2"/>
              </a:rPr>
              <a:t></a:t>
            </a:r>
            <a:r>
              <a:rPr lang="en-US" altLang="zh-TW" i="1">
                <a:ea typeface="新細明體" charset="-120"/>
                <a:sym typeface="Symbol" pitchFamily="18" charset="2"/>
              </a:rPr>
              <a:t> Beer  </a:t>
            </a:r>
            <a:r>
              <a:rPr lang="en-US" altLang="zh-TW">
                <a:ea typeface="新細明體" charset="-120"/>
                <a:sym typeface="Symbol" pitchFamily="18" charset="2"/>
              </a:rPr>
              <a:t>(60%, 75%)</a:t>
            </a:r>
          </a:p>
        </p:txBody>
      </p:sp>
      <p:graphicFrame>
        <p:nvGraphicFramePr>
          <p:cNvPr id="37" name="Group 44"/>
          <p:cNvGraphicFramePr>
            <a:graphicFrameLocks noGrp="1"/>
          </p:cNvGraphicFramePr>
          <p:nvPr/>
        </p:nvGraphicFramePr>
        <p:xfrm>
          <a:off x="107504" y="1124744"/>
          <a:ext cx="3886200" cy="2130428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49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Tid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 bought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49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Beer, Nuts, Diaper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49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Beer, Coffee, Diaper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49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Beer, Diaper, Eggs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5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Nuts, Eggs, Milk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5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Nuts, Coffee, Diaper, Eggs, Milk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48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Basic Concepts: Association Rules</a:t>
            </a:r>
            <a:endParaRPr lang="zh-TW" altLang="en-US">
              <a:ea typeface="新細明體" charset="-120"/>
            </a:endParaRPr>
          </a:p>
        </p:txBody>
      </p:sp>
      <p:sp>
        <p:nvSpPr>
          <p:cNvPr id="21507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charset="-120"/>
              </a:rPr>
              <a:t>Two steps</a:t>
            </a:r>
          </a:p>
          <a:p>
            <a:pPr lvl="1"/>
            <a:r>
              <a:rPr lang="en-US" altLang="zh-TW" dirty="0">
                <a:ea typeface="新細明體" charset="-120"/>
              </a:rPr>
              <a:t>Finding frequent </a:t>
            </a:r>
            <a:r>
              <a:rPr lang="en-US" altLang="zh-TW" dirty="0" err="1">
                <a:ea typeface="新細明體" charset="-120"/>
              </a:rPr>
              <a:t>itemsets</a:t>
            </a:r>
            <a:endParaRPr lang="en-US" altLang="zh-TW" dirty="0">
              <a:ea typeface="新細明體" charset="-120"/>
            </a:endParaRPr>
          </a:p>
          <a:p>
            <a:pPr lvl="1"/>
            <a:r>
              <a:rPr lang="en-US" altLang="zh-TW" dirty="0">
                <a:ea typeface="新細明體" charset="-120"/>
              </a:rPr>
              <a:t>Generating association rules</a:t>
            </a:r>
            <a:endParaRPr lang="zh-TW" altLang="en-US" dirty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373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Recommendation based on Association Rule Mining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484784"/>
            <a:ext cx="8229600" cy="4525963"/>
          </a:xfrm>
        </p:spPr>
        <p:txBody>
          <a:bodyPr/>
          <a:lstStyle/>
          <a:p>
            <a:r>
              <a:rPr lang="en-US" sz="2800" dirty="0"/>
              <a:t>Make recommendations for Alice (basic method)</a:t>
            </a:r>
          </a:p>
          <a:p>
            <a:pPr lvl="1"/>
            <a:r>
              <a:rPr lang="en-US" sz="2400" dirty="0"/>
              <a:t>Determine "relevant" rules based on Alice's transactions </a:t>
            </a:r>
          </a:p>
          <a:p>
            <a:pPr lvl="2"/>
            <a:r>
              <a:rPr lang="en-US" sz="2000" dirty="0"/>
              <a:t>Ex: item1 -&gt; ?, item 3 -&gt; ?, item1 and item3 -&gt; ?, etc.</a:t>
            </a:r>
          </a:p>
          <a:p>
            <a:pPr lvl="1"/>
            <a:r>
              <a:rPr lang="en-US" sz="2400" dirty="0"/>
              <a:t>Determine items not already bought by Alice</a:t>
            </a:r>
          </a:p>
          <a:p>
            <a:pPr lvl="1"/>
            <a:r>
              <a:rPr lang="en-US" sz="2400" dirty="0"/>
              <a:t>Sort the items based on the rules' confidence values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461613"/>
              </p:ext>
            </p:extLst>
          </p:nvPr>
        </p:nvGraphicFramePr>
        <p:xfrm>
          <a:off x="4026810" y="3861048"/>
          <a:ext cx="4454310" cy="27171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42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23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2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23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4238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4238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492">
                <a:tc>
                  <a:txBody>
                    <a:bodyPr/>
                    <a:lstStyle/>
                    <a:p>
                      <a:pPr algn="ctr"/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8228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492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User1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492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User2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492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User3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492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User4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492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85036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4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FF7A-97E6-42B6-82DA-B55E1413A5F5}" type="datetime4">
              <a:rPr lang="zh-TW" altLang="en-US"/>
              <a:pPr/>
              <a:t>111年10月23日星期日</a:t>
            </a:fld>
            <a:endParaRPr lang="en-US" altLang="zh-TW"/>
          </a:p>
        </p:txBody>
      </p:sp>
      <p:sp>
        <p:nvSpPr>
          <p:cNvPr id="2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Data Mining: Concepts and Techniques</a:t>
            </a:r>
            <a:endParaRPr lang="en-US" altLang="zh-TW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05FD-6AC2-4F8C-AF83-750BB1CB0EB1}" type="slidenum">
              <a:rPr lang="zh-TW" altLang="en-US"/>
              <a:pPr/>
              <a:t>5</a:t>
            </a:fld>
            <a:endParaRPr lang="en-US" altLang="zh-TW"/>
          </a:p>
        </p:txBody>
      </p:sp>
      <p:sp>
        <p:nvSpPr>
          <p:cNvPr id="12769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  <a:noFill/>
          <a:ln/>
        </p:spPr>
        <p:txBody>
          <a:bodyPr lIns="92075" tIns="46038" rIns="92075" bIns="46038"/>
          <a:lstStyle/>
          <a:p>
            <a:r>
              <a:rPr lang="en-US" altLang="zh-TW" sz="3200">
                <a:ea typeface="新細明體" charset="-120"/>
              </a:rPr>
              <a:t>Process (2): Using the Model in Prediction</a:t>
            </a:r>
            <a:r>
              <a:rPr lang="en-US" altLang="zh-TW">
                <a:ea typeface="新細明體" charset="-120"/>
              </a:rPr>
              <a:t> </a:t>
            </a:r>
          </a:p>
        </p:txBody>
      </p:sp>
      <p:grpSp>
        <p:nvGrpSpPr>
          <p:cNvPr id="1276931" name="Group 3"/>
          <p:cNvGrpSpPr>
            <a:grpSpLocks/>
          </p:cNvGrpSpPr>
          <p:nvPr/>
        </p:nvGrpSpPr>
        <p:grpSpPr bwMode="auto">
          <a:xfrm>
            <a:off x="4445000" y="1570038"/>
            <a:ext cx="1889125" cy="1506537"/>
            <a:chOff x="2800" y="989"/>
            <a:chExt cx="1190" cy="949"/>
          </a:xfrm>
        </p:grpSpPr>
        <p:pic>
          <p:nvPicPr>
            <p:cNvPr id="1276932" name="Picture 4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0" y="989"/>
              <a:ext cx="1190" cy="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76933" name="Rectangle 5"/>
            <p:cNvSpPr>
              <a:spLocks noChangeArrowheads="1"/>
            </p:cNvSpPr>
            <p:nvPr/>
          </p:nvSpPr>
          <p:spPr bwMode="auto">
            <a:xfrm>
              <a:off x="2964" y="1384"/>
              <a:ext cx="8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Classifier</a:t>
              </a:r>
            </a:p>
          </p:txBody>
        </p:sp>
      </p:grpSp>
      <p:grpSp>
        <p:nvGrpSpPr>
          <p:cNvPr id="1276934" name="Group 6"/>
          <p:cNvGrpSpPr>
            <a:grpSpLocks/>
          </p:cNvGrpSpPr>
          <p:nvPr/>
        </p:nvGrpSpPr>
        <p:grpSpPr bwMode="auto">
          <a:xfrm>
            <a:off x="2157413" y="2735263"/>
            <a:ext cx="1698625" cy="1506537"/>
            <a:chOff x="1359" y="1723"/>
            <a:chExt cx="1070" cy="949"/>
          </a:xfrm>
        </p:grpSpPr>
        <p:pic>
          <p:nvPicPr>
            <p:cNvPr id="1276935" name="Picture 7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" y="1723"/>
              <a:ext cx="1070" cy="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76936" name="Rectangle 8"/>
            <p:cNvSpPr>
              <a:spLocks noChangeArrowheads="1"/>
            </p:cNvSpPr>
            <p:nvPr/>
          </p:nvSpPr>
          <p:spPr bwMode="auto">
            <a:xfrm>
              <a:off x="1423" y="2032"/>
              <a:ext cx="934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Testing</a:t>
              </a:r>
            </a:p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Data</a:t>
              </a:r>
            </a:p>
          </p:txBody>
        </p:sp>
      </p:grpSp>
      <p:graphicFrame>
        <p:nvGraphicFramePr>
          <p:cNvPr id="1276937" name="Object 9"/>
          <p:cNvGraphicFramePr>
            <a:graphicFrameLocks/>
          </p:cNvGraphicFramePr>
          <p:nvPr/>
        </p:nvGraphicFramePr>
        <p:xfrm>
          <a:off x="457200" y="4800600"/>
          <a:ext cx="5438775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r:id="rId5" imgW="5438520" imgH="1765080" progId="Excel.Sheet.8">
                  <p:embed/>
                </p:oleObj>
              </mc:Choice>
              <mc:Fallback>
                <p:oleObj name="Worksheet" r:id="rId5" imgW="5438520" imgH="176508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800600"/>
                        <a:ext cx="5438775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6938" name="Line 10"/>
          <p:cNvSpPr>
            <a:spLocks noChangeShapeType="1"/>
          </p:cNvSpPr>
          <p:nvPr/>
        </p:nvSpPr>
        <p:spPr bwMode="auto">
          <a:xfrm flipH="1">
            <a:off x="427038" y="4071938"/>
            <a:ext cx="1644650" cy="7000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76939" name="Line 11"/>
          <p:cNvSpPr>
            <a:spLocks noChangeShapeType="1"/>
          </p:cNvSpPr>
          <p:nvPr/>
        </p:nvSpPr>
        <p:spPr bwMode="auto">
          <a:xfrm>
            <a:off x="3857625" y="4071938"/>
            <a:ext cx="2025650" cy="7000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76940" name="AutoShape 12"/>
          <p:cNvSpPr>
            <a:spLocks noChangeArrowheads="1"/>
          </p:cNvSpPr>
          <p:nvPr/>
        </p:nvSpPr>
        <p:spPr bwMode="auto">
          <a:xfrm>
            <a:off x="7793038" y="5000625"/>
            <a:ext cx="546100" cy="592138"/>
          </a:xfrm>
          <a:prstGeom prst="downArrow">
            <a:avLst>
              <a:gd name="adj1" fmla="val 50000"/>
              <a:gd name="adj2" fmla="val 27118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76941" name="Freeform 13"/>
          <p:cNvSpPr>
            <a:spLocks/>
          </p:cNvSpPr>
          <p:nvPr/>
        </p:nvSpPr>
        <p:spPr bwMode="auto">
          <a:xfrm>
            <a:off x="6523038" y="2173288"/>
            <a:ext cx="941387" cy="766762"/>
          </a:xfrm>
          <a:custGeom>
            <a:avLst/>
            <a:gdLst>
              <a:gd name="T0" fmla="*/ 0 w 593"/>
              <a:gd name="T1" fmla="*/ 34 h 483"/>
              <a:gd name="T2" fmla="*/ 200 w 593"/>
              <a:gd name="T3" fmla="*/ 0 h 483"/>
              <a:gd name="T4" fmla="*/ 159 w 593"/>
              <a:gd name="T5" fmla="*/ 58 h 483"/>
              <a:gd name="T6" fmla="*/ 515 w 593"/>
              <a:gd name="T7" fmla="*/ 306 h 483"/>
              <a:gd name="T8" fmla="*/ 555 w 593"/>
              <a:gd name="T9" fmla="*/ 248 h 483"/>
              <a:gd name="T10" fmla="*/ 592 w 593"/>
              <a:gd name="T11" fmla="*/ 448 h 483"/>
              <a:gd name="T12" fmla="*/ 392 w 593"/>
              <a:gd name="T13" fmla="*/ 482 h 483"/>
              <a:gd name="T14" fmla="*/ 433 w 593"/>
              <a:gd name="T15" fmla="*/ 424 h 483"/>
              <a:gd name="T16" fmla="*/ 77 w 593"/>
              <a:gd name="T17" fmla="*/ 176 h 483"/>
              <a:gd name="T18" fmla="*/ 37 w 593"/>
              <a:gd name="T19" fmla="*/ 234 h 483"/>
              <a:gd name="T20" fmla="*/ 0 w 593"/>
              <a:gd name="T21" fmla="*/ 34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3" h="483">
                <a:moveTo>
                  <a:pt x="0" y="34"/>
                </a:moveTo>
                <a:lnTo>
                  <a:pt x="200" y="0"/>
                </a:lnTo>
                <a:lnTo>
                  <a:pt x="159" y="58"/>
                </a:lnTo>
                <a:lnTo>
                  <a:pt x="515" y="306"/>
                </a:lnTo>
                <a:lnTo>
                  <a:pt x="555" y="248"/>
                </a:lnTo>
                <a:lnTo>
                  <a:pt x="592" y="448"/>
                </a:lnTo>
                <a:lnTo>
                  <a:pt x="392" y="482"/>
                </a:lnTo>
                <a:lnTo>
                  <a:pt x="433" y="424"/>
                </a:lnTo>
                <a:lnTo>
                  <a:pt x="77" y="176"/>
                </a:lnTo>
                <a:lnTo>
                  <a:pt x="37" y="234"/>
                </a:lnTo>
                <a:lnTo>
                  <a:pt x="0" y="34"/>
                </a:lnTo>
              </a:path>
            </a:pathLst>
          </a:custGeom>
          <a:solidFill>
            <a:srgbClr val="2597B8"/>
          </a:solidFill>
          <a:ln w="12700" cap="rnd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276942" name="Group 14"/>
          <p:cNvGrpSpPr>
            <a:grpSpLocks/>
          </p:cNvGrpSpPr>
          <p:nvPr/>
        </p:nvGrpSpPr>
        <p:grpSpPr bwMode="auto">
          <a:xfrm>
            <a:off x="6646863" y="3187700"/>
            <a:ext cx="1781175" cy="815975"/>
            <a:chOff x="4187" y="2008"/>
            <a:chExt cx="1122" cy="514"/>
          </a:xfrm>
        </p:grpSpPr>
        <p:pic>
          <p:nvPicPr>
            <p:cNvPr id="1276943" name="Picture 15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" y="2008"/>
              <a:ext cx="1122" cy="5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76944" name="Rectangle 16"/>
            <p:cNvSpPr>
              <a:spLocks noChangeArrowheads="1"/>
            </p:cNvSpPr>
            <p:nvPr/>
          </p:nvSpPr>
          <p:spPr bwMode="auto">
            <a:xfrm>
              <a:off x="4251" y="2180"/>
              <a:ext cx="98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hangingPunct="0"/>
              <a:r>
                <a:rPr lang="en-US" altLang="zh-TW" sz="2400">
                  <a:latin typeface="Times New Roman" pitchFamily="18" charset="0"/>
                  <a:ea typeface="新細明體" charset="-120"/>
                </a:rPr>
                <a:t>Unseen Data</a:t>
              </a:r>
            </a:p>
          </p:txBody>
        </p:sp>
      </p:grpSp>
      <p:sp>
        <p:nvSpPr>
          <p:cNvPr id="1276945" name="Rectangle 17"/>
          <p:cNvSpPr>
            <a:spLocks noChangeArrowheads="1"/>
          </p:cNvSpPr>
          <p:nvPr/>
        </p:nvSpPr>
        <p:spPr bwMode="auto">
          <a:xfrm>
            <a:off x="6305550" y="4262438"/>
            <a:ext cx="2454275" cy="457200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altLang="zh-TW" sz="2400">
                <a:latin typeface="Times New Roman" pitchFamily="18" charset="0"/>
                <a:ea typeface="新細明體" charset="-120"/>
              </a:rPr>
              <a:t>(Jeff, Professor, 4)</a:t>
            </a:r>
          </a:p>
        </p:txBody>
      </p:sp>
      <p:sp>
        <p:nvSpPr>
          <p:cNvPr id="1276946" name="Line 18"/>
          <p:cNvSpPr>
            <a:spLocks noChangeShapeType="1"/>
          </p:cNvSpPr>
          <p:nvPr/>
        </p:nvSpPr>
        <p:spPr bwMode="auto">
          <a:xfrm flipH="1">
            <a:off x="6167438" y="3903663"/>
            <a:ext cx="471487" cy="3937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76947" name="Line 19"/>
          <p:cNvSpPr>
            <a:spLocks noChangeShapeType="1"/>
          </p:cNvSpPr>
          <p:nvPr/>
        </p:nvSpPr>
        <p:spPr bwMode="auto">
          <a:xfrm>
            <a:off x="8448675" y="3903663"/>
            <a:ext cx="363538" cy="3492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76948" name="Freeform 20"/>
          <p:cNvSpPr>
            <a:spLocks/>
          </p:cNvSpPr>
          <p:nvPr/>
        </p:nvSpPr>
        <p:spPr bwMode="auto">
          <a:xfrm>
            <a:off x="3360738" y="2032000"/>
            <a:ext cx="901700" cy="593725"/>
          </a:xfrm>
          <a:custGeom>
            <a:avLst/>
            <a:gdLst>
              <a:gd name="T0" fmla="*/ 567 w 568"/>
              <a:gd name="T1" fmla="*/ 59 h 374"/>
              <a:gd name="T2" fmla="*/ 503 w 568"/>
              <a:gd name="T3" fmla="*/ 220 h 374"/>
              <a:gd name="T4" fmla="*/ 478 w 568"/>
              <a:gd name="T5" fmla="*/ 165 h 374"/>
              <a:gd name="T6" fmla="*/ 138 w 568"/>
              <a:gd name="T7" fmla="*/ 318 h 374"/>
              <a:gd name="T8" fmla="*/ 163 w 568"/>
              <a:gd name="T9" fmla="*/ 373 h 374"/>
              <a:gd name="T10" fmla="*/ 0 w 568"/>
              <a:gd name="T11" fmla="*/ 314 h 374"/>
              <a:gd name="T12" fmla="*/ 64 w 568"/>
              <a:gd name="T13" fmla="*/ 153 h 374"/>
              <a:gd name="T14" fmla="*/ 89 w 568"/>
              <a:gd name="T15" fmla="*/ 208 h 374"/>
              <a:gd name="T16" fmla="*/ 429 w 568"/>
              <a:gd name="T17" fmla="*/ 55 h 374"/>
              <a:gd name="T18" fmla="*/ 404 w 568"/>
              <a:gd name="T19" fmla="*/ 0 h 374"/>
              <a:gd name="T20" fmla="*/ 567 w 568"/>
              <a:gd name="T21" fmla="*/ 59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8" h="374">
                <a:moveTo>
                  <a:pt x="567" y="59"/>
                </a:moveTo>
                <a:lnTo>
                  <a:pt x="503" y="220"/>
                </a:lnTo>
                <a:lnTo>
                  <a:pt x="478" y="165"/>
                </a:lnTo>
                <a:lnTo>
                  <a:pt x="138" y="318"/>
                </a:lnTo>
                <a:lnTo>
                  <a:pt x="163" y="373"/>
                </a:lnTo>
                <a:lnTo>
                  <a:pt x="0" y="314"/>
                </a:lnTo>
                <a:lnTo>
                  <a:pt x="64" y="153"/>
                </a:lnTo>
                <a:lnTo>
                  <a:pt x="89" y="208"/>
                </a:lnTo>
                <a:lnTo>
                  <a:pt x="429" y="55"/>
                </a:lnTo>
                <a:lnTo>
                  <a:pt x="404" y="0"/>
                </a:lnTo>
                <a:lnTo>
                  <a:pt x="567" y="59"/>
                </a:lnTo>
              </a:path>
            </a:pathLst>
          </a:custGeom>
          <a:solidFill>
            <a:srgbClr val="2597B8"/>
          </a:solidFill>
          <a:ln w="12700" cap="rnd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276949" name="Picture 21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3" y="5738813"/>
            <a:ext cx="72072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76950" name="Rectangle 22"/>
          <p:cNvSpPr>
            <a:spLocks noChangeArrowheads="1"/>
          </p:cNvSpPr>
          <p:nvPr/>
        </p:nvSpPr>
        <p:spPr bwMode="auto">
          <a:xfrm>
            <a:off x="6221413" y="4959350"/>
            <a:ext cx="15255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altLang="zh-TW" sz="2800">
                <a:latin typeface="Times New Roman" pitchFamily="18" charset="0"/>
                <a:ea typeface="新細明體" charset="-120"/>
              </a:rPr>
              <a:t>Tenured?</a:t>
            </a:r>
          </a:p>
        </p:txBody>
      </p:sp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121568" y="1247775"/>
            <a:ext cx="3008312" cy="120015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pPr eaLnBrk="0" hangingPunct="0"/>
            <a:r>
              <a:rPr lang="en-US" altLang="zh-TW" sz="2400" dirty="0">
                <a:latin typeface="Times New Roman" pitchFamily="18" charset="0"/>
                <a:ea typeface="新細明體" charset="-120"/>
              </a:rPr>
              <a:t>IF rank = ‘professor’</a:t>
            </a:r>
          </a:p>
          <a:p>
            <a:pPr eaLnBrk="0" hangingPunct="0"/>
            <a:r>
              <a:rPr lang="en-US" altLang="zh-TW" sz="2400" dirty="0">
                <a:latin typeface="Times New Roman" pitchFamily="18" charset="0"/>
                <a:ea typeface="新細明體" charset="-120"/>
              </a:rPr>
              <a:t>OR years &gt; 6</a:t>
            </a:r>
          </a:p>
          <a:p>
            <a:pPr eaLnBrk="0" hangingPunct="0"/>
            <a:r>
              <a:rPr lang="en-US" altLang="zh-TW" sz="2400" dirty="0">
                <a:latin typeface="Times New Roman" pitchFamily="18" charset="0"/>
                <a:ea typeface="新細明體" charset="-120"/>
              </a:rPr>
              <a:t>THEN tenured = ‘yes’ </a:t>
            </a:r>
          </a:p>
        </p:txBody>
      </p:sp>
    </p:spTree>
    <p:extLst>
      <p:ext uri="{BB962C8B-B14F-4D97-AF65-F5344CB8AC3E}">
        <p14:creationId xmlns:p14="http://schemas.microsoft.com/office/powerpoint/2010/main" val="235680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0"/>
            <a:ext cx="9036496" cy="6010747"/>
          </a:xfrm>
        </p:spPr>
        <p:txBody>
          <a:bodyPr>
            <a:normAutofit/>
          </a:bodyPr>
          <a:lstStyle/>
          <a:p>
            <a:r>
              <a:rPr lang="en-US" sz="2800" dirty="0"/>
              <a:t>Assume </a:t>
            </a:r>
            <a:r>
              <a:rPr lang="en-US" sz="2800" dirty="0" err="1"/>
              <a:t>min_sup</a:t>
            </a:r>
            <a:r>
              <a:rPr lang="en-US" sz="2800" dirty="0"/>
              <a:t>=0.5, </a:t>
            </a:r>
            <a:r>
              <a:rPr lang="en-US" sz="2800" dirty="0" err="1"/>
              <a:t>min_conf</a:t>
            </a:r>
            <a:r>
              <a:rPr lang="en-US" sz="2800" dirty="0"/>
              <a:t>=0.7</a:t>
            </a:r>
          </a:p>
          <a:p>
            <a:r>
              <a:rPr lang="en-US" sz="2800" dirty="0"/>
              <a:t>Frequent </a:t>
            </a:r>
            <a:r>
              <a:rPr lang="en-US" sz="2800" dirty="0" err="1"/>
              <a:t>itemsets</a:t>
            </a:r>
            <a:endParaRPr lang="en-US" sz="2800" dirty="0"/>
          </a:p>
          <a:p>
            <a:pPr lvl="1"/>
            <a:r>
              <a:rPr lang="en-US" sz="2400" dirty="0"/>
              <a:t>{</a:t>
            </a:r>
            <a:r>
              <a:rPr lang="en-US" dirty="0"/>
              <a:t>1}:4, {3}:6, {5}:3, {1,3}:4, {1,5}: 3, {3,5}: 3, {1,3,5}:3</a:t>
            </a:r>
          </a:p>
          <a:p>
            <a:r>
              <a:rPr lang="en-US" sz="2800" dirty="0"/>
              <a:t>Association rules</a:t>
            </a:r>
          </a:p>
          <a:p>
            <a:pPr lvl="1"/>
            <a:r>
              <a:rPr lang="en-US" dirty="0"/>
              <a:t>1-&gt;3 (4/4), 1-&gt;5 (3/4), 5-&gt;1 (3/3), 5-&gt;3 (3/3), 1-&gt;{3,5} (3/4)</a:t>
            </a:r>
          </a:p>
          <a:p>
            <a:pPr lvl="1"/>
            <a:r>
              <a:rPr lang="en-US" dirty="0"/>
              <a:t>5-&gt;{1,3} (3/3), {1,3}-&gt;5 (3/4), {1,5}-&gt;3 (3/3), {3,5}-&gt;1 (3/3) 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831744"/>
              </p:ext>
            </p:extLst>
          </p:nvPr>
        </p:nvGraphicFramePr>
        <p:xfrm>
          <a:off x="4518248" y="3928848"/>
          <a:ext cx="4454310" cy="26659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42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23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2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23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4238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4238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8228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User1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492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User2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492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User3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492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User4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492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User5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492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User6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85036780"/>
                  </a:ext>
                </a:extLst>
              </a:tr>
            </a:tbl>
          </a:graphicData>
        </a:graphic>
      </p:graphicFrame>
      <p:sp>
        <p:nvSpPr>
          <p:cNvPr id="6" name="橢圓 5"/>
          <p:cNvSpPr/>
          <p:nvPr/>
        </p:nvSpPr>
        <p:spPr>
          <a:xfrm>
            <a:off x="5428026" y="4259896"/>
            <a:ext cx="432048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948264" y="4291336"/>
            <a:ext cx="432048" cy="3565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827584" y="2141240"/>
            <a:ext cx="1440160" cy="3516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2915816" y="2996952"/>
            <a:ext cx="194421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7236296" y="2143944"/>
            <a:ext cx="129614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2411760" y="2137064"/>
            <a:ext cx="1512168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153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Association Rules for Collaborative Filtering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87524" y="4653136"/>
            <a:ext cx="8568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Association rules are particularly useful for performing recommendations in the context of </a:t>
            </a:r>
            <a:r>
              <a:rPr lang="en-US" altLang="zh-TW" sz="2400" dirty="0">
                <a:solidFill>
                  <a:srgbClr val="FF0000"/>
                </a:solidFill>
              </a:rPr>
              <a:t>unary ratings matrices</a:t>
            </a:r>
            <a:r>
              <a:rPr lang="en-US" altLang="zh-TW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unary ratings matrices are created by customer activity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it is generally considered an acceptable practice in </a:t>
            </a:r>
            <a:r>
              <a:rPr lang="en-US" altLang="zh-TW" sz="2400" dirty="0">
                <a:solidFill>
                  <a:srgbClr val="FF0000"/>
                </a:solidFill>
              </a:rPr>
              <a:t>sparse unary matrices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664" y="1556792"/>
            <a:ext cx="4493141" cy="27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5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Association Rules for Collaborative Filtering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The aforementioned association rules are based on unary ratings matrices, which allow the ability to specify likes, but they do not allow the ability to specify dislikes.</a:t>
            </a:r>
          </a:p>
          <a:p>
            <a:r>
              <a:rPr lang="en-US" altLang="zh-TW" sz="2400" dirty="0"/>
              <a:t>When the number of possible ratings is small, each value of the rating-item combination can be treated as a </a:t>
            </a:r>
            <a:r>
              <a:rPr lang="en-US" altLang="zh-TW" sz="2400" dirty="0">
                <a:solidFill>
                  <a:srgbClr val="FF0000"/>
                </a:solidFill>
              </a:rPr>
              <a:t>pseudo-item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84070"/>
              </p:ext>
            </p:extLst>
          </p:nvPr>
        </p:nvGraphicFramePr>
        <p:xfrm>
          <a:off x="395536" y="3838029"/>
          <a:ext cx="8291262" cy="27171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818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xmlns="" val="211602161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xmlns="" val="506322172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6492">
                <a:tc>
                  <a:txBody>
                    <a:bodyPr/>
                    <a:lstStyle/>
                    <a:p>
                      <a:pPr algn="ctr"/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Item1&amp;like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Item1&amp;dislike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Item2&amp;like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Item2&amp;dislike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8228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492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User1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492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User2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492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User3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492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User4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492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85036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32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Association Rules for Collaborative Filtering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435280" cy="1612775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(Item = item1,Rating = Like) ⇒ (Item = item2, Rating = Like)</a:t>
            </a:r>
          </a:p>
          <a:p>
            <a:r>
              <a:rPr lang="en-US" altLang="zh-TW" sz="2400" dirty="0"/>
              <a:t>(Item = item1,Rating = Like) AND (Item = item3,Rating = Dislike)⇒ (Item = item5,Rating = Dislike)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29345"/>
              </p:ext>
            </p:extLst>
          </p:nvPr>
        </p:nvGraphicFramePr>
        <p:xfrm>
          <a:off x="395536" y="3838029"/>
          <a:ext cx="8291262" cy="27171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818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xmlns="" val="211602161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xmlns="" val="506322172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6492">
                <a:tc>
                  <a:txBody>
                    <a:bodyPr/>
                    <a:lstStyle/>
                    <a:p>
                      <a:pPr algn="ctr"/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Item1&amp;like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Item1&amp;dislike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Item2&amp;like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Item2&amp;dislike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8228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492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User1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492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User2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492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User3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492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User4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492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85036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67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Native Bayes Collaborative Filtering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31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295358D8-926D-4703-9A59-ABE548A1B35A}" type="slidenum">
              <a:rPr lang="en-US" altLang="zh-TW"/>
              <a:pPr eaLnBrk="1" hangingPunct="1"/>
              <a:t>55</a:t>
            </a:fld>
            <a:endParaRPr lang="en-US" altLang="zh-TW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696200" cy="685800"/>
          </a:xfrm>
          <a:noFill/>
        </p:spPr>
        <p:txBody>
          <a:bodyPr lIns="92075" tIns="46038" rIns="92075" bIns="46038" anchor="ctr">
            <a:normAutofit fontScale="90000"/>
          </a:bodyPr>
          <a:lstStyle/>
          <a:p>
            <a:pPr eaLnBrk="1" hangingPunct="1"/>
            <a:r>
              <a:rPr lang="en-US" altLang="zh-TW">
                <a:ea typeface="新細明體" charset="-120"/>
              </a:rPr>
              <a:t>Bayesian Classification: Why?</a:t>
            </a:r>
            <a:endParaRPr lang="en-US" altLang="zh-TW" sz="2400">
              <a:ea typeface="新細明體" charset="-120"/>
            </a:endParaRP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458200" cy="5105400"/>
          </a:xfrm>
          <a:noFill/>
        </p:spPr>
        <p:txBody>
          <a:bodyPr lIns="92075" tIns="46038" rIns="92075" bIns="46038">
            <a:normAutofit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TW" sz="2400" u="sng">
                <a:ea typeface="新細明體" charset="-120"/>
              </a:rPr>
              <a:t>A statistical classifier</a:t>
            </a:r>
            <a:r>
              <a:rPr lang="en-US" altLang="zh-TW" sz="2400">
                <a:ea typeface="新細明體" charset="-120"/>
              </a:rPr>
              <a:t>: performs </a:t>
            </a:r>
            <a:r>
              <a:rPr lang="en-US" altLang="zh-TW" sz="2400" i="1">
                <a:ea typeface="新細明體" charset="-120"/>
              </a:rPr>
              <a:t>probabilistic prediction, i.e.,</a:t>
            </a:r>
            <a:r>
              <a:rPr lang="en-US" altLang="zh-TW" sz="2400">
                <a:ea typeface="新細明體" charset="-120"/>
              </a:rPr>
              <a:t> predicts class membership probabilities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400" u="sng">
                <a:ea typeface="新細明體" charset="-120"/>
              </a:rPr>
              <a:t>Foundation:</a:t>
            </a:r>
            <a:r>
              <a:rPr lang="en-US" altLang="zh-TW" sz="2400">
                <a:ea typeface="新細明體" charset="-120"/>
              </a:rPr>
              <a:t> Based on Bayes’ Theorem.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400" u="sng">
                <a:ea typeface="新細明體" charset="-120"/>
              </a:rPr>
              <a:t>Performance:</a:t>
            </a:r>
            <a:r>
              <a:rPr lang="en-US" altLang="zh-TW" sz="2400">
                <a:ea typeface="新細明體" charset="-120"/>
              </a:rPr>
              <a:t> A simple Bayesian classifier, </a:t>
            </a:r>
            <a:r>
              <a:rPr lang="en-US" altLang="zh-TW" sz="2400" i="1">
                <a:ea typeface="新細明體" charset="-120"/>
              </a:rPr>
              <a:t>naïve Bayesian classifier</a:t>
            </a:r>
            <a:r>
              <a:rPr lang="en-US" altLang="zh-TW" sz="2400">
                <a:ea typeface="新細明體" charset="-120"/>
              </a:rPr>
              <a:t>, has comparable performance with decision tree and selected neural network classifiers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400" u="sng">
                <a:ea typeface="新細明體" charset="-120"/>
              </a:rPr>
              <a:t>Incremental</a:t>
            </a:r>
            <a:r>
              <a:rPr lang="en-US" altLang="zh-TW" sz="2400">
                <a:ea typeface="新細明體" charset="-120"/>
              </a:rPr>
              <a:t>: Each training example can incrementally increase/decrease the probability that a hypothesis is correct — prior knowledge can be combined with observed data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400" u="sng">
                <a:ea typeface="新細明體" charset="-120"/>
              </a:rPr>
              <a:t>Standard</a:t>
            </a:r>
            <a:r>
              <a:rPr lang="en-US" altLang="zh-TW" sz="2400">
                <a:ea typeface="新細明體" charset="-120"/>
              </a:rPr>
              <a:t>: Even when Bayesian methods are computationally intractable, they can provide a standard of optimal decision making against which other methods can be measured</a:t>
            </a:r>
          </a:p>
        </p:txBody>
      </p:sp>
    </p:spTree>
    <p:extLst>
      <p:ext uri="{BB962C8B-B14F-4D97-AF65-F5344CB8AC3E}">
        <p14:creationId xmlns:p14="http://schemas.microsoft.com/office/powerpoint/2010/main" val="360148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B3721D8A-1676-47F3-BE8C-013D09B60374}" type="slidenum">
              <a:rPr lang="en-US" altLang="zh-TW"/>
              <a:pPr eaLnBrk="1" hangingPunct="1"/>
              <a:t>56</a:t>
            </a:fld>
            <a:endParaRPr lang="en-US" altLang="zh-TW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620000" cy="762000"/>
          </a:xfrm>
        </p:spPr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Bayesian Theorem: Basics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610600" cy="5029200"/>
          </a:xfrm>
        </p:spPr>
        <p:txBody>
          <a:bodyPr/>
          <a:lstStyle/>
          <a:p>
            <a:pPr eaLnBrk="1" hangingPunct="1"/>
            <a:r>
              <a:rPr lang="en-US" altLang="zh-TW" sz="2400" dirty="0">
                <a:ea typeface="新細明體" charset="-120"/>
              </a:rPr>
              <a:t>Let </a:t>
            </a:r>
            <a:r>
              <a:rPr lang="en-US" altLang="zh-TW" sz="2400" b="1" dirty="0">
                <a:ea typeface="新細明體" charset="-120"/>
              </a:rPr>
              <a:t>X</a:t>
            </a:r>
            <a:r>
              <a:rPr lang="en-US" altLang="zh-TW" sz="2400" dirty="0">
                <a:ea typeface="新細明體" charset="-120"/>
              </a:rPr>
              <a:t> be a data sample (“</a:t>
            </a:r>
            <a:r>
              <a:rPr lang="en-US" altLang="zh-TW" sz="2400" i="1" dirty="0">
                <a:ea typeface="新細明體" charset="-120"/>
              </a:rPr>
              <a:t>evidence</a:t>
            </a:r>
            <a:r>
              <a:rPr lang="en-US" altLang="zh-TW" sz="2400" dirty="0">
                <a:ea typeface="新細明體" charset="-120"/>
              </a:rPr>
              <a:t>”): class label is unknown</a:t>
            </a:r>
          </a:p>
          <a:p>
            <a:pPr eaLnBrk="1" hangingPunct="1"/>
            <a:r>
              <a:rPr lang="en-US" altLang="zh-TW" sz="2400" dirty="0">
                <a:ea typeface="新細明體" charset="-120"/>
              </a:rPr>
              <a:t>Let H be a </a:t>
            </a:r>
            <a:r>
              <a:rPr lang="en-US" altLang="zh-TW" sz="2400" i="1" dirty="0">
                <a:ea typeface="新細明體" charset="-120"/>
              </a:rPr>
              <a:t>hypothesis</a:t>
            </a:r>
            <a:r>
              <a:rPr lang="en-US" altLang="zh-TW" sz="2400" dirty="0">
                <a:ea typeface="新細明體" charset="-120"/>
              </a:rPr>
              <a:t> that X belongs to class C </a:t>
            </a:r>
          </a:p>
          <a:p>
            <a:pPr eaLnBrk="1" hangingPunct="1"/>
            <a:r>
              <a:rPr lang="en-US" altLang="zh-TW" sz="2400" dirty="0">
                <a:ea typeface="新細明體" charset="-120"/>
              </a:rPr>
              <a:t>Classification is to determine P(H|</a:t>
            </a:r>
            <a:r>
              <a:rPr lang="en-US" altLang="zh-TW" sz="2400" b="1" dirty="0">
                <a:ea typeface="新細明體" charset="-120"/>
              </a:rPr>
              <a:t>X</a:t>
            </a:r>
            <a:r>
              <a:rPr lang="en-US" altLang="zh-TW" sz="2400" dirty="0">
                <a:ea typeface="新細明體" charset="-120"/>
              </a:rPr>
              <a:t>), (</a:t>
            </a:r>
            <a:r>
              <a:rPr lang="en-US" altLang="zh-TW" sz="2400" i="1" dirty="0">
                <a:ea typeface="新細明體" charset="-120"/>
              </a:rPr>
              <a:t>posteriori probability), </a:t>
            </a:r>
            <a:r>
              <a:rPr lang="en-US" altLang="zh-TW" sz="2400" dirty="0">
                <a:ea typeface="新細明體" charset="-120"/>
              </a:rPr>
              <a:t> the probability that the hypothesis holds given the observed data sample </a:t>
            </a:r>
            <a:r>
              <a:rPr lang="en-US" altLang="zh-TW" sz="2400" b="1" dirty="0">
                <a:ea typeface="新細明體" charset="-120"/>
              </a:rPr>
              <a:t>X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45024"/>
            <a:ext cx="5016238" cy="302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395536" y="4077072"/>
            <a:ext cx="3672408" cy="2160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1115616" y="1484784"/>
            <a:ext cx="4032448" cy="432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4067944" y="4451086"/>
            <a:ext cx="1512168" cy="2267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1115616" y="1916832"/>
            <a:ext cx="2232248" cy="432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4068707" y="5229199"/>
            <a:ext cx="1512168" cy="2485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806415" y="3613666"/>
            <a:ext cx="230425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P(</a:t>
            </a:r>
            <a:r>
              <a:rPr lang="en-US" altLang="zh-TW" dirty="0" err="1"/>
              <a:t>yes|X</a:t>
            </a:r>
            <a:r>
              <a:rPr lang="en-US" altLang="zh-TW" dirty="0"/>
              <a:t>) &gt; P(</a:t>
            </a:r>
            <a:r>
              <a:rPr lang="en-US" altLang="zh-TW" dirty="0" err="1"/>
              <a:t>no|X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799062" y="3954251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X</a:t>
            </a:r>
            <a:r>
              <a:rPr lang="en-US" altLang="zh-TW" dirty="0"/>
              <a:t>  </a:t>
            </a:r>
            <a:r>
              <a:rPr lang="en-US" altLang="zh-TW" sz="2400" b="1" dirty="0"/>
              <a:t>=&gt;</a:t>
            </a:r>
            <a:r>
              <a:rPr lang="en-US" altLang="zh-TW" dirty="0"/>
              <a:t>  </a:t>
            </a:r>
            <a:r>
              <a:rPr lang="en-US" altLang="zh-TW" sz="2000" dirty="0"/>
              <a:t>yes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842927" y="5104010"/>
            <a:ext cx="230425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P(</a:t>
            </a:r>
            <a:r>
              <a:rPr lang="en-US" altLang="zh-TW" dirty="0" err="1"/>
              <a:t>yes|X</a:t>
            </a:r>
            <a:r>
              <a:rPr lang="en-US" altLang="zh-TW" dirty="0"/>
              <a:t>) &lt; P(</a:t>
            </a:r>
            <a:r>
              <a:rPr lang="en-US" altLang="zh-TW" dirty="0" err="1"/>
              <a:t>no|X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855674" y="5473341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X</a:t>
            </a:r>
            <a:r>
              <a:rPr lang="en-US" altLang="zh-TW" dirty="0"/>
              <a:t>  </a:t>
            </a:r>
            <a:r>
              <a:rPr lang="en-US" altLang="zh-TW" sz="2400" b="1" dirty="0"/>
              <a:t>=&gt;</a:t>
            </a:r>
            <a:r>
              <a:rPr lang="en-US" altLang="zh-TW" dirty="0"/>
              <a:t>  </a:t>
            </a:r>
            <a:r>
              <a:rPr lang="en-US" altLang="zh-TW" sz="2000" dirty="0"/>
              <a:t>no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07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3" grpId="0" animBg="1"/>
      <p:bldP spid="4" grpId="0"/>
      <p:bldP spid="13" grpId="0" animBg="1"/>
      <p:bldP spid="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B3721D8A-1676-47F3-BE8C-013D09B60374}" type="slidenum">
              <a:rPr lang="en-US" altLang="zh-TW"/>
              <a:pPr eaLnBrk="1" hangingPunct="1"/>
              <a:t>57</a:t>
            </a:fld>
            <a:endParaRPr lang="en-US" altLang="zh-TW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620000" cy="762000"/>
          </a:xfrm>
        </p:spPr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Bayesian Theorem: Basics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610600" cy="5029200"/>
          </a:xfrm>
        </p:spPr>
        <p:txBody>
          <a:bodyPr/>
          <a:lstStyle/>
          <a:p>
            <a:pPr eaLnBrk="1" hangingPunct="1"/>
            <a:endParaRPr lang="en-US" altLang="zh-TW" sz="2400" dirty="0">
              <a:ea typeface="新細明體" charset="-120"/>
            </a:endParaRPr>
          </a:p>
          <a:p>
            <a:pPr eaLnBrk="1" hangingPunct="1"/>
            <a:r>
              <a:rPr lang="en-US" altLang="zh-TW" sz="2400" dirty="0">
                <a:ea typeface="新細明體" charset="-120"/>
              </a:rPr>
              <a:t>P(H) (</a:t>
            </a:r>
            <a:r>
              <a:rPr lang="en-US" altLang="zh-TW" sz="2400" i="1" dirty="0">
                <a:ea typeface="新細明體" charset="-120"/>
              </a:rPr>
              <a:t>prior probability</a:t>
            </a:r>
            <a:r>
              <a:rPr lang="en-US" altLang="zh-TW" sz="2400" dirty="0">
                <a:ea typeface="新細明體" charset="-120"/>
              </a:rPr>
              <a:t>), the initial probability</a:t>
            </a:r>
          </a:p>
          <a:p>
            <a:pPr lvl="1" eaLnBrk="1" hangingPunct="1"/>
            <a:r>
              <a:rPr lang="en-US" altLang="zh-TW" sz="2400" dirty="0">
                <a:ea typeface="新細明體" charset="-120"/>
              </a:rPr>
              <a:t>E.g.,</a:t>
            </a:r>
            <a:r>
              <a:rPr lang="en-US" altLang="zh-TW" sz="2400" b="1" dirty="0">
                <a:ea typeface="新細明體" charset="-120"/>
              </a:rPr>
              <a:t> X</a:t>
            </a:r>
            <a:r>
              <a:rPr lang="en-US" altLang="zh-TW" sz="2400" dirty="0">
                <a:ea typeface="新細明體" charset="-120"/>
              </a:rPr>
              <a:t> will buy computer, regardless of age, income, …</a:t>
            </a:r>
          </a:p>
          <a:p>
            <a:pPr eaLnBrk="1" hangingPunct="1"/>
            <a:r>
              <a:rPr lang="en-US" altLang="zh-TW" sz="2400" dirty="0">
                <a:ea typeface="新細明體" charset="-120"/>
              </a:rPr>
              <a:t>P(</a:t>
            </a:r>
            <a:r>
              <a:rPr lang="en-US" altLang="zh-TW" sz="2400" b="1" dirty="0">
                <a:ea typeface="新細明體" charset="-120"/>
              </a:rPr>
              <a:t>X</a:t>
            </a:r>
            <a:r>
              <a:rPr lang="en-US" altLang="zh-TW" sz="2400" dirty="0">
                <a:ea typeface="新細明體" charset="-120"/>
              </a:rPr>
              <a:t>): probability that sample data is observed</a:t>
            </a:r>
          </a:p>
          <a:p>
            <a:pPr eaLnBrk="1" hangingPunct="1"/>
            <a:r>
              <a:rPr lang="en-US" altLang="zh-TW" sz="2400" dirty="0">
                <a:ea typeface="新細明體" charset="-120"/>
              </a:rPr>
              <a:t>P(</a:t>
            </a:r>
            <a:r>
              <a:rPr lang="en-US" altLang="zh-TW" sz="2400" b="1" dirty="0">
                <a:ea typeface="新細明體" charset="-120"/>
              </a:rPr>
              <a:t>X</a:t>
            </a:r>
            <a:r>
              <a:rPr lang="en-US" altLang="zh-TW" sz="2400" dirty="0">
                <a:ea typeface="新細明體" charset="-120"/>
              </a:rPr>
              <a:t>|H) (</a:t>
            </a:r>
            <a:r>
              <a:rPr lang="en-US" altLang="zh-TW" sz="2400" dirty="0" err="1">
                <a:ea typeface="新細明體" charset="-120"/>
              </a:rPr>
              <a:t>likelyhood</a:t>
            </a:r>
            <a:r>
              <a:rPr lang="en-US" altLang="zh-TW" sz="2400" dirty="0">
                <a:ea typeface="新細明體" charset="-120"/>
              </a:rPr>
              <a:t>), the probability of observing the sample </a:t>
            </a:r>
            <a:r>
              <a:rPr lang="en-US" altLang="zh-TW" sz="2400" b="1" dirty="0">
                <a:ea typeface="新細明體" charset="-120"/>
              </a:rPr>
              <a:t>X</a:t>
            </a:r>
            <a:r>
              <a:rPr lang="en-US" altLang="zh-TW" sz="2400" dirty="0">
                <a:ea typeface="新細明體" charset="-120"/>
              </a:rPr>
              <a:t>, given that the hypothesis holds</a:t>
            </a:r>
          </a:p>
          <a:p>
            <a:pPr lvl="1" eaLnBrk="1" hangingPunct="1"/>
            <a:r>
              <a:rPr lang="en-US" altLang="zh-TW" sz="2400" dirty="0">
                <a:ea typeface="新細明體" charset="-120"/>
              </a:rPr>
              <a:t>E.g.,</a:t>
            </a:r>
            <a:r>
              <a:rPr lang="en-US" altLang="zh-TW" sz="2400" b="1" dirty="0">
                <a:ea typeface="新細明體" charset="-120"/>
              </a:rPr>
              <a:t> </a:t>
            </a:r>
            <a:r>
              <a:rPr lang="en-US" altLang="zh-TW" sz="2400" dirty="0">
                <a:ea typeface="新細明體" charset="-120"/>
              </a:rPr>
              <a:t>Given that</a:t>
            </a:r>
            <a:r>
              <a:rPr lang="en-US" altLang="zh-TW" sz="2400" b="1" dirty="0">
                <a:ea typeface="新細明體" charset="-120"/>
              </a:rPr>
              <a:t> X</a:t>
            </a:r>
            <a:r>
              <a:rPr lang="en-US" altLang="zh-TW" sz="2400" dirty="0">
                <a:ea typeface="新細明體" charset="-120"/>
              </a:rPr>
              <a:t> will buy computer, the prob. that X is 31..40, medium income</a:t>
            </a:r>
          </a:p>
        </p:txBody>
      </p:sp>
    </p:spTree>
    <p:extLst>
      <p:ext uri="{BB962C8B-B14F-4D97-AF65-F5344CB8AC3E}">
        <p14:creationId xmlns:p14="http://schemas.microsoft.com/office/powerpoint/2010/main" val="392735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5220072" y="5229200"/>
            <a:ext cx="1333128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6553200" y="5229200"/>
            <a:ext cx="838200" cy="6096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Recall a few probability basics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For events </a:t>
            </a:r>
            <a:r>
              <a:rPr lang="en-US" altLang="zh-TW" i="1" dirty="0">
                <a:ea typeface="ＭＳ Ｐゴシック" pitchFamily="34" charset="-128"/>
              </a:rPr>
              <a:t>a </a:t>
            </a:r>
            <a:r>
              <a:rPr lang="en-US" altLang="zh-TW" dirty="0">
                <a:ea typeface="ＭＳ Ｐゴシック" pitchFamily="34" charset="-128"/>
              </a:rPr>
              <a:t>and </a:t>
            </a:r>
            <a:r>
              <a:rPr lang="en-US" altLang="zh-TW" i="1" dirty="0">
                <a:ea typeface="ＭＳ Ｐゴシック" pitchFamily="34" charset="-128"/>
              </a:rPr>
              <a:t>b:</a:t>
            </a:r>
            <a:endParaRPr lang="en-US" altLang="zh-TW" dirty="0">
              <a:ea typeface="ＭＳ Ｐゴシック" pitchFamily="34" charset="-128"/>
            </a:endParaRPr>
          </a:p>
          <a:p>
            <a:pPr eaLnBrk="1" hangingPunct="1"/>
            <a:r>
              <a:rPr lang="en-US" altLang="zh-TW" dirty="0">
                <a:ea typeface="ＭＳ Ｐゴシック" pitchFamily="34" charset="-128"/>
              </a:rPr>
              <a:t>Bayes’ Rule</a:t>
            </a:r>
          </a:p>
          <a:p>
            <a:pPr eaLnBrk="1" hangingPunct="1"/>
            <a:endParaRPr lang="en-US" altLang="zh-TW" dirty="0">
              <a:ea typeface="ＭＳ Ｐゴシック" pitchFamily="34" charset="-128"/>
            </a:endParaRPr>
          </a:p>
          <a:p>
            <a:pPr eaLnBrk="1" hangingPunct="1"/>
            <a:endParaRPr lang="en-US" altLang="zh-TW" sz="3200" dirty="0">
              <a:ea typeface="ＭＳ Ｐゴシック" pitchFamily="34" charset="-128"/>
            </a:endParaRPr>
          </a:p>
          <a:p>
            <a:pPr eaLnBrk="1" hangingPunct="1"/>
            <a:endParaRPr lang="en-US" altLang="zh-TW" dirty="0">
              <a:ea typeface="ＭＳ Ｐゴシック" pitchFamily="34" charset="-128"/>
            </a:endParaRPr>
          </a:p>
          <a:p>
            <a:pPr eaLnBrk="1" hangingPunct="1"/>
            <a:endParaRPr lang="en-US" altLang="zh-TW" sz="3200" dirty="0">
              <a:ea typeface="ＭＳ Ｐゴシック" pitchFamily="34" charset="-128"/>
            </a:endParaRPr>
          </a:p>
          <a:p>
            <a:pPr eaLnBrk="1" hangingPunct="1"/>
            <a:endParaRPr lang="en-US" altLang="zh-TW" dirty="0">
              <a:ea typeface="ＭＳ Ｐゴシック" pitchFamily="34" charset="-128"/>
            </a:endParaRPr>
          </a:p>
          <a:p>
            <a:pPr eaLnBrk="1" hangingPunct="1"/>
            <a:endParaRPr lang="en-US" altLang="zh-TW" sz="1800" dirty="0">
              <a:ea typeface="ＭＳ Ｐゴシック" pitchFamily="34" charset="-128"/>
            </a:endParaRPr>
          </a:p>
        </p:txBody>
      </p:sp>
      <p:graphicFrame>
        <p:nvGraphicFramePr>
          <p:cNvPr id="19461" name="Object 2"/>
          <p:cNvGraphicFramePr>
            <a:graphicFrameLocks noChangeAspect="1"/>
          </p:cNvGraphicFramePr>
          <p:nvPr/>
        </p:nvGraphicFramePr>
        <p:xfrm>
          <a:off x="1403648" y="2539148"/>
          <a:ext cx="6093296" cy="3749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方程式" r:id="rId3" imgW="2501640" imgH="1549080" progId="Equation.3">
                  <p:embed/>
                </p:oleObj>
              </mc:Choice>
              <mc:Fallback>
                <p:oleObj name="方程式" r:id="rId3" imgW="2501640" imgH="1549080" progId="Equation.3">
                  <p:embed/>
                  <p:pic>
                    <p:nvPicPr>
                      <p:cNvPr id="1946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539148"/>
                        <a:ext cx="6093296" cy="37495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1331640" y="6314489"/>
            <a:ext cx="1506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00A000"/>
                </a:solidFill>
                <a:latin typeface="Lucida Sans" pitchFamily="34" charset="0"/>
              </a:rPr>
              <a:t>Posterior</a:t>
            </a:r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 flipH="1" flipV="1">
            <a:off x="2195736" y="5933489"/>
            <a:ext cx="152400" cy="381000"/>
          </a:xfrm>
          <a:prstGeom prst="line">
            <a:avLst/>
          </a:prstGeom>
          <a:noFill/>
          <a:ln w="28575">
            <a:solidFill>
              <a:srgbClr val="00A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7812360" y="5000600"/>
            <a:ext cx="879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00A000"/>
                </a:solidFill>
                <a:latin typeface="Lucida Sans" pitchFamily="34" charset="0"/>
              </a:rPr>
              <a:t>Prior</a:t>
            </a:r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 flipH="1">
            <a:off x="7401663" y="5229200"/>
            <a:ext cx="381000" cy="152400"/>
          </a:xfrm>
          <a:prstGeom prst="line">
            <a:avLst/>
          </a:prstGeom>
          <a:noFill/>
          <a:ln w="28575">
            <a:solidFill>
              <a:srgbClr val="00A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V="1">
            <a:off x="5580112" y="5838800"/>
            <a:ext cx="116024" cy="542528"/>
          </a:xfrm>
          <a:prstGeom prst="line">
            <a:avLst/>
          </a:prstGeom>
          <a:noFill/>
          <a:ln w="28575">
            <a:solidFill>
              <a:srgbClr val="00A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256398" y="6336269"/>
            <a:ext cx="17315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00A000"/>
                </a:solidFill>
                <a:latin typeface="Lucida Sans" pitchFamily="34" charset="0"/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49375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458" grpId="0" animBg="1"/>
      <p:bldP spid="19463" grpId="0"/>
      <p:bldP spid="19464" grpId="0" animBg="1"/>
      <p:bldP spid="19465" grpId="0"/>
      <p:bldP spid="19466" grpId="0" animBg="1"/>
      <p:bldP spid="13" grpId="0" animBg="1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2B1096B1-AE7E-481C-9FB4-B039A4C8C430}" type="slidenum">
              <a:rPr lang="en-US" altLang="zh-TW"/>
              <a:pPr eaLnBrk="1" hangingPunct="1"/>
              <a:t>59</a:t>
            </a:fld>
            <a:endParaRPr lang="en-US" altLang="zh-TW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81000"/>
            <a:ext cx="5867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>
                <a:ea typeface="新細明體" charset="-120"/>
              </a:rPr>
              <a:t>Bayesian Theorem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458200" cy="50292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TW" sz="2400" dirty="0">
                <a:ea typeface="新細明體" charset="-120"/>
              </a:rPr>
              <a:t>Given training data</a:t>
            </a:r>
            <a:r>
              <a:rPr lang="en-US" altLang="zh-TW" sz="2400" i="1" dirty="0">
                <a:ea typeface="新細明體" charset="-120"/>
              </a:rPr>
              <a:t> </a:t>
            </a:r>
            <a:r>
              <a:rPr lang="en-US" altLang="zh-TW" sz="2400" b="1" dirty="0">
                <a:ea typeface="新細明體" charset="-120"/>
              </a:rPr>
              <a:t>X</a:t>
            </a:r>
            <a:r>
              <a:rPr lang="en-US" altLang="zh-TW" sz="2400" i="1" dirty="0">
                <a:ea typeface="新細明體" charset="-120"/>
              </a:rPr>
              <a:t>, posteriori probability of a hypothesis </a:t>
            </a:r>
            <a:r>
              <a:rPr lang="en-US" altLang="zh-TW" sz="2400" dirty="0">
                <a:ea typeface="新細明體" charset="-120"/>
              </a:rPr>
              <a:t>H</a:t>
            </a:r>
            <a:r>
              <a:rPr lang="en-US" altLang="zh-TW" sz="2400" i="1" dirty="0">
                <a:ea typeface="新細明體" charset="-120"/>
              </a:rPr>
              <a:t>, </a:t>
            </a:r>
            <a:r>
              <a:rPr lang="en-US" altLang="zh-TW" sz="2400" dirty="0">
                <a:ea typeface="新細明體" charset="-120"/>
              </a:rPr>
              <a:t>P(H|</a:t>
            </a:r>
            <a:r>
              <a:rPr lang="en-US" altLang="zh-TW" sz="2400" b="1" dirty="0">
                <a:ea typeface="新細明體" charset="-120"/>
              </a:rPr>
              <a:t>X</a:t>
            </a:r>
            <a:r>
              <a:rPr lang="en-US" altLang="zh-TW" sz="2400" dirty="0">
                <a:ea typeface="新細明體" charset="-120"/>
              </a:rPr>
              <a:t>)</a:t>
            </a:r>
            <a:r>
              <a:rPr lang="en-US" altLang="zh-TW" sz="2400" i="1" dirty="0">
                <a:ea typeface="新細明體" charset="-120"/>
              </a:rPr>
              <a:t>, </a:t>
            </a:r>
            <a:r>
              <a:rPr lang="en-US" altLang="zh-TW" sz="2400" dirty="0">
                <a:ea typeface="新細明體" charset="-120"/>
              </a:rPr>
              <a:t>follows the Bayes theorem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TW" sz="2400" dirty="0">
                <a:ea typeface="新細明體" charset="-120"/>
              </a:rPr>
              <a:t>			</a:t>
            </a:r>
          </a:p>
          <a:p>
            <a:pPr eaLnBrk="1" hangingPunct="1">
              <a:lnSpc>
                <a:spcPct val="120000"/>
              </a:lnSpc>
            </a:pPr>
            <a:endParaRPr lang="en-US" altLang="zh-TW" sz="2400" dirty="0">
              <a:ea typeface="新細明體" charset="-12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TW" sz="2400" dirty="0">
                <a:ea typeface="新細明體" charset="-120"/>
              </a:rPr>
              <a:t>Informally, this can be written as 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TW" sz="2400" dirty="0">
                <a:ea typeface="新細明體" charset="-120"/>
              </a:rPr>
              <a:t>		posteriori = likelihood x prior/evidence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TW" sz="2400" dirty="0">
                <a:ea typeface="新細明體" charset="-120"/>
              </a:rPr>
              <a:t>Predicts </a:t>
            </a:r>
            <a:r>
              <a:rPr lang="en-US" altLang="zh-TW" sz="2400" b="1" dirty="0">
                <a:ea typeface="新細明體" charset="-120"/>
              </a:rPr>
              <a:t>X</a:t>
            </a:r>
            <a:r>
              <a:rPr lang="en-US" altLang="zh-TW" sz="2400" dirty="0">
                <a:ea typeface="新細明體" charset="-120"/>
              </a:rPr>
              <a:t> belongs to C</a:t>
            </a:r>
            <a:r>
              <a:rPr lang="en-US" altLang="zh-TW" sz="2400" baseline="-25000" dirty="0">
                <a:ea typeface="新細明體" charset="-120"/>
              </a:rPr>
              <a:t>i</a:t>
            </a:r>
            <a:r>
              <a:rPr lang="en-US" altLang="zh-TW" sz="2400" dirty="0">
                <a:ea typeface="新細明體" charset="-120"/>
              </a:rPr>
              <a:t> </a:t>
            </a:r>
            <a:r>
              <a:rPr lang="en-US" altLang="zh-TW" sz="2400" dirty="0" err="1">
                <a:ea typeface="新細明體" charset="-120"/>
              </a:rPr>
              <a:t>iff</a:t>
            </a:r>
            <a:r>
              <a:rPr lang="en-US" altLang="zh-TW" sz="2400" dirty="0">
                <a:ea typeface="新細明體" charset="-120"/>
              </a:rPr>
              <a:t> the probability P(</a:t>
            </a:r>
            <a:r>
              <a:rPr lang="en-US" altLang="zh-TW" sz="2400" dirty="0" err="1">
                <a:ea typeface="新細明體" charset="-120"/>
              </a:rPr>
              <a:t>C</a:t>
            </a:r>
            <a:r>
              <a:rPr lang="en-US" altLang="zh-TW" sz="2400" baseline="-25000" dirty="0" err="1">
                <a:ea typeface="新細明體" charset="-120"/>
              </a:rPr>
              <a:t>i</a:t>
            </a:r>
            <a:r>
              <a:rPr lang="en-US" altLang="zh-TW" sz="2400" dirty="0" err="1">
                <a:ea typeface="新細明體" charset="-120"/>
              </a:rPr>
              <a:t>|</a:t>
            </a:r>
            <a:r>
              <a:rPr lang="en-US" altLang="zh-TW" sz="2400" b="1" dirty="0" err="1">
                <a:ea typeface="新細明體" charset="-120"/>
              </a:rPr>
              <a:t>X</a:t>
            </a:r>
            <a:r>
              <a:rPr lang="en-US" altLang="zh-TW" sz="2400" dirty="0">
                <a:ea typeface="新細明體" charset="-120"/>
              </a:rPr>
              <a:t>) is the highest among all the P(</a:t>
            </a:r>
            <a:r>
              <a:rPr lang="en-US" altLang="zh-TW" sz="2400" dirty="0" err="1">
                <a:ea typeface="新細明體" charset="-120"/>
              </a:rPr>
              <a:t>C</a:t>
            </a:r>
            <a:r>
              <a:rPr lang="en-US" altLang="zh-TW" sz="2400" baseline="-25000" dirty="0" err="1">
                <a:ea typeface="新細明體" charset="-120"/>
              </a:rPr>
              <a:t>k</a:t>
            </a:r>
            <a:r>
              <a:rPr lang="en-US" altLang="zh-TW" sz="2400" dirty="0" err="1">
                <a:ea typeface="新細明體" charset="-120"/>
              </a:rPr>
              <a:t>|X</a:t>
            </a:r>
            <a:r>
              <a:rPr lang="en-US" altLang="zh-TW" sz="2400" dirty="0">
                <a:ea typeface="新細明體" charset="-120"/>
              </a:rPr>
              <a:t>) for all the </a:t>
            </a:r>
            <a:r>
              <a:rPr lang="en-US" altLang="zh-TW" sz="2400" i="1" dirty="0">
                <a:ea typeface="新細明體" charset="-120"/>
              </a:rPr>
              <a:t>k</a:t>
            </a:r>
            <a:r>
              <a:rPr lang="en-US" altLang="zh-TW" sz="2400" dirty="0">
                <a:ea typeface="新細明體" charset="-120"/>
              </a:rPr>
              <a:t> classes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Practical difficulty: require initial knowledge of many probabilities, significant computational cost</a:t>
            </a:r>
          </a:p>
        </p:txBody>
      </p:sp>
      <p:graphicFrame>
        <p:nvGraphicFramePr>
          <p:cNvPr id="33797" name="Object 4"/>
          <p:cNvGraphicFramePr>
            <a:graphicFrameLocks noChangeAspect="1"/>
          </p:cNvGraphicFramePr>
          <p:nvPr/>
        </p:nvGraphicFramePr>
        <p:xfrm>
          <a:off x="949325" y="2514600"/>
          <a:ext cx="7585075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Equation" r:id="rId4" imgW="4813300" imgH="558800" progId="Equation.3">
                  <p:embed/>
                </p:oleObj>
              </mc:Choice>
              <mc:Fallback>
                <p:oleObj name="Equation" r:id="rId4" imgW="4813300" imgH="558800" progId="Equation.3">
                  <p:embed/>
                  <p:pic>
                    <p:nvPicPr>
                      <p:cNvPr id="3379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2514600"/>
                        <a:ext cx="7585075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682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Collaborative Filtering as a Generalization of Classification and Regression Modeling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9273" y="2233063"/>
            <a:ext cx="5024601" cy="326350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97827" y="3066317"/>
            <a:ext cx="3560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Collaborative filtering methods can be viewed as generalizations of classification and regression</a:t>
            </a:r>
          </a:p>
          <a:p>
            <a:r>
              <a:rPr lang="en-US" altLang="zh-TW" dirty="0"/>
              <a:t>modeling.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96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7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E0158448-CAF2-4534-A1B2-90ABDBF945C5}" type="slidenum">
              <a:rPr lang="en-US" altLang="zh-TW"/>
              <a:pPr eaLnBrk="1" hangingPunct="1"/>
              <a:t>60</a:t>
            </a:fld>
            <a:endParaRPr lang="en-US" altLang="zh-TW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>
                <a:ea typeface="新細明體" charset="-120"/>
              </a:rPr>
              <a:t>Towards Naïve Bayesian Classifier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371600"/>
            <a:ext cx="8458200" cy="5105400"/>
          </a:xfrm>
        </p:spPr>
        <p:txBody>
          <a:bodyPr/>
          <a:lstStyle/>
          <a:p>
            <a:pPr eaLnBrk="1" hangingPunct="1"/>
            <a:r>
              <a:rPr lang="en-US" altLang="zh-TW" sz="2400">
                <a:ea typeface="新細明體" charset="-120"/>
              </a:rPr>
              <a:t>Let D be a training set of tuples and their associated class labels, and each tuple is represented by an n-D attribute vector </a:t>
            </a:r>
            <a:r>
              <a:rPr lang="en-US" altLang="zh-TW" sz="2400" b="1">
                <a:ea typeface="新細明體" charset="-120"/>
              </a:rPr>
              <a:t>X</a:t>
            </a:r>
            <a:r>
              <a:rPr lang="en-US" altLang="zh-TW" sz="2400">
                <a:ea typeface="新細明體" charset="-120"/>
              </a:rPr>
              <a:t> = (x</a:t>
            </a:r>
            <a:r>
              <a:rPr lang="en-US" altLang="zh-TW" sz="2400" baseline="-25000">
                <a:ea typeface="新細明體" charset="-120"/>
              </a:rPr>
              <a:t>1</a:t>
            </a:r>
            <a:r>
              <a:rPr lang="en-US" altLang="zh-TW" sz="2400">
                <a:ea typeface="新細明體" charset="-120"/>
              </a:rPr>
              <a:t>, x</a:t>
            </a:r>
            <a:r>
              <a:rPr lang="en-US" altLang="zh-TW" sz="2400" baseline="-25000">
                <a:ea typeface="新細明體" charset="-120"/>
              </a:rPr>
              <a:t>2</a:t>
            </a:r>
            <a:r>
              <a:rPr lang="en-US" altLang="zh-TW" sz="2400">
                <a:ea typeface="新細明體" charset="-120"/>
              </a:rPr>
              <a:t>, …, x</a:t>
            </a:r>
            <a:r>
              <a:rPr lang="en-US" altLang="zh-TW" sz="2400" baseline="-25000">
                <a:ea typeface="新細明體" charset="-120"/>
              </a:rPr>
              <a:t>n</a:t>
            </a:r>
            <a:r>
              <a:rPr lang="en-US" altLang="zh-TW" sz="2400">
                <a:ea typeface="新細明體" charset="-120"/>
              </a:rPr>
              <a:t>)</a:t>
            </a:r>
          </a:p>
          <a:p>
            <a:pPr eaLnBrk="1" hangingPunct="1"/>
            <a:r>
              <a:rPr lang="en-US" altLang="zh-TW" sz="2400">
                <a:ea typeface="新細明體" charset="-120"/>
              </a:rPr>
              <a:t>Suppose there are </a:t>
            </a:r>
            <a:r>
              <a:rPr lang="en-US" altLang="zh-TW" sz="2400" i="1">
                <a:ea typeface="新細明體" charset="-120"/>
              </a:rPr>
              <a:t>m</a:t>
            </a:r>
            <a:r>
              <a:rPr lang="en-US" altLang="zh-TW" sz="2400">
                <a:ea typeface="新細明體" charset="-120"/>
              </a:rPr>
              <a:t> classes C</a:t>
            </a:r>
            <a:r>
              <a:rPr lang="en-US" altLang="zh-TW" sz="2400" baseline="-25000">
                <a:ea typeface="新細明體" charset="-120"/>
              </a:rPr>
              <a:t>1</a:t>
            </a:r>
            <a:r>
              <a:rPr lang="en-US" altLang="zh-TW" sz="2400">
                <a:ea typeface="新細明體" charset="-120"/>
              </a:rPr>
              <a:t>, C</a:t>
            </a:r>
            <a:r>
              <a:rPr lang="en-US" altLang="zh-TW" sz="2400" baseline="-25000">
                <a:ea typeface="新細明體" charset="-120"/>
              </a:rPr>
              <a:t>2</a:t>
            </a:r>
            <a:r>
              <a:rPr lang="en-US" altLang="zh-TW" sz="2400">
                <a:ea typeface="新細明體" charset="-120"/>
              </a:rPr>
              <a:t>, …, C</a:t>
            </a:r>
            <a:r>
              <a:rPr lang="en-US" altLang="zh-TW" sz="2400" baseline="-25000">
                <a:ea typeface="新細明體" charset="-120"/>
              </a:rPr>
              <a:t>m</a:t>
            </a:r>
            <a:r>
              <a:rPr lang="en-US" altLang="zh-TW" sz="2400">
                <a:ea typeface="新細明體" charset="-12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>
                <a:ea typeface="新細明體" charset="-120"/>
              </a:rPr>
              <a:t>Classification is to derive the maximum posteriori, i.e., the maximal P(C</a:t>
            </a:r>
            <a:r>
              <a:rPr lang="en-US" altLang="zh-TW" sz="2400" baseline="-25000">
                <a:ea typeface="新細明體" charset="-120"/>
              </a:rPr>
              <a:t>i</a:t>
            </a:r>
            <a:r>
              <a:rPr lang="en-US" altLang="zh-TW" sz="2400">
                <a:ea typeface="新細明體" charset="-120"/>
              </a:rPr>
              <a:t>|</a:t>
            </a:r>
            <a:r>
              <a:rPr lang="en-US" altLang="zh-TW" sz="2400" b="1">
                <a:ea typeface="新細明體" charset="-120"/>
              </a:rPr>
              <a:t>X</a:t>
            </a:r>
            <a:r>
              <a:rPr lang="en-US" altLang="zh-TW" sz="2400">
                <a:ea typeface="新細明體" charset="-12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>
                <a:ea typeface="新細明體" charset="-120"/>
              </a:rPr>
              <a:t>This can be derived from Bayes’ theorem</a:t>
            </a:r>
          </a:p>
          <a:p>
            <a:pPr eaLnBrk="1" hangingPunct="1">
              <a:lnSpc>
                <a:spcPct val="90000"/>
              </a:lnSpc>
            </a:pPr>
            <a:endParaRPr lang="en-US" altLang="zh-TW" sz="2400">
              <a:ea typeface="新細明體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400">
              <a:ea typeface="新細明體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400">
                <a:ea typeface="新細明體" charset="-120"/>
              </a:rPr>
              <a:t>Since P(X) is constant for all classes, only                                        </a:t>
            </a:r>
          </a:p>
          <a:p>
            <a:pPr eaLnBrk="1" hangingPunct="1">
              <a:lnSpc>
                <a:spcPct val="90000"/>
              </a:lnSpc>
            </a:pPr>
            <a:endParaRPr lang="en-US" altLang="zh-TW" sz="2400">
              <a:ea typeface="新細明體" charset="-120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400">
                <a:ea typeface="新細明體" charset="-120"/>
              </a:rPr>
              <a:t>needs to be maximized</a:t>
            </a:r>
          </a:p>
        </p:txBody>
      </p:sp>
      <p:graphicFrame>
        <p:nvGraphicFramePr>
          <p:cNvPr id="34821" name="Object 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48200" y="4114800"/>
          <a:ext cx="2743200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Equation" r:id="rId4" imgW="2501900" imgH="647700" progId="Equation.3">
                  <p:embed/>
                </p:oleObj>
              </mc:Choice>
              <mc:Fallback>
                <p:oleObj name="Equation" r:id="rId4" imgW="2501900" imgH="647700" progId="Equation.3">
                  <p:embed/>
                  <p:pic>
                    <p:nvPicPr>
                      <p:cNvPr id="34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114800"/>
                        <a:ext cx="2743200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572000" y="5802313"/>
          <a:ext cx="28956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Equation" r:id="rId6" imgW="2476500" imgH="381000" progId="Equation.3">
                  <p:embed/>
                </p:oleObj>
              </mc:Choice>
              <mc:Fallback>
                <p:oleObj name="Equation" r:id="rId6" imgW="2476500" imgH="381000" progId="Equation.3">
                  <p:embed/>
                  <p:pic>
                    <p:nvPicPr>
                      <p:cNvPr id="3482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802313"/>
                        <a:ext cx="2895600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9354329"/>
      </p:ext>
    </p:extLst>
  </p:cSld>
  <p:clrMapOvr>
    <a:masterClrMapping/>
  </p:clrMapOvr>
  <p:transition>
    <p:zo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7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39375E05-E79A-4FA6-AADB-FA1496490B9E}" type="slidenum">
              <a:rPr lang="en-US" altLang="zh-TW"/>
              <a:pPr eaLnBrk="1" hangingPunct="1"/>
              <a:t>61</a:t>
            </a:fld>
            <a:endParaRPr lang="en-US" altLang="zh-TW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TW">
                <a:ea typeface="新細明體" charset="-120"/>
              </a:rPr>
              <a:t>Derivation of Naïve Bayes Classifier 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95400"/>
            <a:ext cx="83820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dirty="0">
                <a:ea typeface="新細明體" charset="-120"/>
              </a:rPr>
              <a:t>A simplified assumption: attributes are conditionally independent (i.e., no dependence relation between attributes):</a:t>
            </a:r>
          </a:p>
          <a:p>
            <a:pPr eaLnBrk="1" hangingPunct="1">
              <a:lnSpc>
                <a:spcPct val="90000"/>
              </a:lnSpc>
            </a:pPr>
            <a:endParaRPr lang="en-US" altLang="zh-TW" sz="2400" dirty="0">
              <a:ea typeface="新細明體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400" dirty="0">
              <a:ea typeface="新細明體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400" dirty="0">
              <a:ea typeface="新細明體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400" dirty="0">
              <a:ea typeface="新細明體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400" dirty="0">
              <a:ea typeface="新細明體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>
                <a:ea typeface="新細明體" charset="-120"/>
                <a:hlinkClick r:id="" action="ppaction://noaction"/>
              </a:rPr>
              <a:t>MLE</a:t>
            </a:r>
            <a:endParaRPr lang="en-US" altLang="zh-TW" sz="2400" dirty="0">
              <a:ea typeface="新細明體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400" dirty="0">
              <a:ea typeface="新細明體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400" dirty="0">
              <a:ea typeface="新細明體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400" dirty="0">
              <a:ea typeface="新細明體" charset="-120"/>
            </a:endParaRPr>
          </a:p>
        </p:txBody>
      </p:sp>
      <p:graphicFrame>
        <p:nvGraphicFramePr>
          <p:cNvPr id="35845" name="Object 10"/>
          <p:cNvGraphicFramePr>
            <a:graphicFrameLocks noGrp="1"/>
          </p:cNvGraphicFramePr>
          <p:nvPr>
            <p:ph sz="quarter" idx="2"/>
          </p:nvPr>
        </p:nvGraphicFramePr>
        <p:xfrm>
          <a:off x="1475656" y="2204864"/>
          <a:ext cx="61722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Equation" r:id="rId4" imgW="4089400" imgH="508000" progId="Equation.3">
                  <p:embed/>
                </p:oleObj>
              </mc:Choice>
              <mc:Fallback>
                <p:oleObj name="Equation" r:id="rId4" imgW="4089400" imgH="508000" progId="Equation.3">
                  <p:embed/>
                  <p:pic>
                    <p:nvPicPr>
                      <p:cNvPr id="35845" name="Object 10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204864"/>
                        <a:ext cx="6172200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085184"/>
            <a:ext cx="28956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531643"/>
      </p:ext>
    </p:extLst>
  </p:cSld>
  <p:clrMapOvr>
    <a:masterClrMapping/>
  </p:clrMapOvr>
  <p:transition>
    <p:zo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Example of the Bayes Method with Binary Ratings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29106" y="1315616"/>
            <a:ext cx="8980655" cy="5369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P(r</a:t>
            </a:r>
            <a:r>
              <a:rPr lang="en-US" altLang="zh-TW" baseline="-25000" dirty="0"/>
              <a:t>31</a:t>
            </a:r>
            <a:r>
              <a:rPr lang="en-US" altLang="zh-TW" dirty="0"/>
              <a:t>=1|r</a:t>
            </a:r>
            <a:r>
              <a:rPr lang="en-US" altLang="zh-TW" baseline="-25000" dirty="0"/>
              <a:t>32</a:t>
            </a:r>
            <a:r>
              <a:rPr lang="en-US" altLang="zh-TW" dirty="0"/>
              <a:t>,r</a:t>
            </a:r>
            <a:r>
              <a:rPr lang="en-US" altLang="zh-TW" baseline="-25000" dirty="0"/>
              <a:t>33</a:t>
            </a:r>
            <a:r>
              <a:rPr lang="en-US" altLang="zh-TW" dirty="0"/>
              <a:t>,r</a:t>
            </a:r>
            <a:r>
              <a:rPr lang="en-US" altLang="zh-TW" baseline="-25000" dirty="0"/>
              <a:t>34</a:t>
            </a:r>
            <a:r>
              <a:rPr lang="en-US" altLang="zh-TW" dirty="0"/>
              <a:t>,r</a:t>
            </a:r>
            <a:r>
              <a:rPr lang="en-US" altLang="zh-TW" baseline="-25000" dirty="0"/>
              <a:t>35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sz="2400" dirty="0"/>
              <a:t>P(r</a:t>
            </a:r>
            <a:r>
              <a:rPr lang="en-US" altLang="zh-TW" sz="2400" baseline="-25000" dirty="0"/>
              <a:t>31</a:t>
            </a:r>
            <a:r>
              <a:rPr lang="en-US" altLang="zh-TW" sz="2400" dirty="0"/>
              <a:t>=1)*P(r</a:t>
            </a:r>
            <a:r>
              <a:rPr lang="en-US" altLang="zh-TW" sz="2400" baseline="-25000" dirty="0"/>
              <a:t>32</a:t>
            </a:r>
            <a:r>
              <a:rPr lang="en-US" altLang="zh-TW" sz="2400" dirty="0"/>
              <a:t>=1|r</a:t>
            </a:r>
            <a:r>
              <a:rPr lang="en-US" altLang="zh-TW" sz="2400" baseline="-25000" dirty="0"/>
              <a:t>31</a:t>
            </a:r>
            <a:r>
              <a:rPr lang="en-US" altLang="zh-TW" sz="2400" dirty="0"/>
              <a:t>=1) *P(r</a:t>
            </a:r>
            <a:r>
              <a:rPr lang="en-US" altLang="zh-TW" sz="2400" baseline="-25000" dirty="0"/>
              <a:t>33</a:t>
            </a:r>
            <a:r>
              <a:rPr lang="en-US" altLang="zh-TW" sz="2400" dirty="0"/>
              <a:t>=1|r</a:t>
            </a:r>
            <a:r>
              <a:rPr lang="en-US" altLang="zh-TW" sz="2400" baseline="-25000" dirty="0"/>
              <a:t>31</a:t>
            </a:r>
            <a:r>
              <a:rPr lang="en-US" altLang="zh-TW" sz="2400" dirty="0"/>
              <a:t>=1)* P(r</a:t>
            </a:r>
            <a:r>
              <a:rPr lang="en-US" altLang="zh-TW" sz="2400" baseline="-25000" dirty="0"/>
              <a:t>34</a:t>
            </a:r>
            <a:r>
              <a:rPr lang="en-US" altLang="zh-TW" sz="2400" dirty="0"/>
              <a:t>=-1|r</a:t>
            </a:r>
            <a:r>
              <a:rPr lang="en-US" altLang="zh-TW" sz="2400" baseline="-25000" dirty="0"/>
              <a:t>31</a:t>
            </a:r>
            <a:r>
              <a:rPr lang="en-US" altLang="zh-TW" sz="2400" dirty="0"/>
              <a:t>=1) P(r</a:t>
            </a:r>
            <a:r>
              <a:rPr lang="en-US" altLang="zh-TW" sz="2400" baseline="-25000" dirty="0"/>
              <a:t>35</a:t>
            </a:r>
            <a:r>
              <a:rPr lang="en-US" altLang="zh-TW" sz="2400" dirty="0"/>
              <a:t>=-1|r</a:t>
            </a:r>
            <a:r>
              <a:rPr lang="en-US" altLang="zh-TW" sz="2400" baseline="-25000" dirty="0"/>
              <a:t>31</a:t>
            </a:r>
            <a:r>
              <a:rPr lang="en-US" altLang="zh-TW" sz="2400" dirty="0"/>
              <a:t>=1)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P(r</a:t>
            </a:r>
            <a:r>
              <a:rPr lang="en-US" altLang="zh-TW" baseline="-25000" dirty="0"/>
              <a:t>31</a:t>
            </a:r>
            <a:r>
              <a:rPr lang="en-US" altLang="zh-TW" dirty="0"/>
              <a:t>=-1|r</a:t>
            </a:r>
            <a:r>
              <a:rPr lang="en-US" altLang="zh-TW" baseline="-25000" dirty="0"/>
              <a:t>32</a:t>
            </a:r>
            <a:r>
              <a:rPr lang="en-US" altLang="zh-TW" dirty="0"/>
              <a:t>,r</a:t>
            </a:r>
            <a:r>
              <a:rPr lang="en-US" altLang="zh-TW" baseline="-25000" dirty="0"/>
              <a:t>33</a:t>
            </a:r>
            <a:r>
              <a:rPr lang="en-US" altLang="zh-TW" dirty="0"/>
              <a:t>,r</a:t>
            </a:r>
            <a:r>
              <a:rPr lang="en-US" altLang="zh-TW" baseline="-25000" dirty="0"/>
              <a:t>34</a:t>
            </a:r>
            <a:r>
              <a:rPr lang="en-US" altLang="zh-TW" dirty="0"/>
              <a:t>,r</a:t>
            </a:r>
            <a:r>
              <a:rPr lang="en-US" altLang="zh-TW" baseline="-25000" dirty="0"/>
              <a:t>35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2"/>
          </p:nvPr>
        </p:nvPicPr>
        <p:blipFill rotWithShape="1">
          <a:blip r:embed="rId2"/>
          <a:srcRect l="28387" t="22776" r="41699" b="50473"/>
          <a:stretch/>
        </p:blipFill>
        <p:spPr>
          <a:xfrm>
            <a:off x="4572000" y="4077072"/>
            <a:ext cx="4437762" cy="2232248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6124465" y="5301208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6556513" y="5301208"/>
            <a:ext cx="1728192" cy="2880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33935" y="3284984"/>
            <a:ext cx="382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0.5*0.5*1*1*0.5=0.125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5343574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Example of the Bayes Method with Binary Ratings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29107" y="1315616"/>
            <a:ext cx="4326869" cy="5369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P(r</a:t>
            </a:r>
            <a:r>
              <a:rPr lang="en-US" altLang="zh-TW" baseline="-25000" dirty="0"/>
              <a:t>31</a:t>
            </a:r>
            <a:r>
              <a:rPr lang="en-US" altLang="zh-TW" dirty="0"/>
              <a:t>=1|r</a:t>
            </a:r>
            <a:r>
              <a:rPr lang="en-US" altLang="zh-TW" baseline="-25000" dirty="0"/>
              <a:t>32</a:t>
            </a:r>
            <a:r>
              <a:rPr lang="en-US" altLang="zh-TW" dirty="0"/>
              <a:t>,r</a:t>
            </a:r>
            <a:r>
              <a:rPr lang="en-US" altLang="zh-TW" baseline="-25000" dirty="0"/>
              <a:t>33</a:t>
            </a:r>
            <a:r>
              <a:rPr lang="en-US" altLang="zh-TW" dirty="0"/>
              <a:t>,r</a:t>
            </a:r>
            <a:r>
              <a:rPr lang="en-US" altLang="zh-TW" baseline="-25000" dirty="0"/>
              <a:t>34</a:t>
            </a:r>
            <a:r>
              <a:rPr lang="en-US" altLang="zh-TW" dirty="0"/>
              <a:t>,r</a:t>
            </a:r>
            <a:r>
              <a:rPr lang="en-US" altLang="zh-TW" baseline="-25000" dirty="0"/>
              <a:t>35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P(r</a:t>
            </a:r>
            <a:r>
              <a:rPr lang="en-US" altLang="zh-TW" baseline="-25000" dirty="0"/>
              <a:t>31</a:t>
            </a:r>
            <a:r>
              <a:rPr lang="en-US" altLang="zh-TW" dirty="0"/>
              <a:t>=-1|r</a:t>
            </a:r>
            <a:r>
              <a:rPr lang="en-US" altLang="zh-TW" baseline="-25000" dirty="0"/>
              <a:t>32</a:t>
            </a:r>
            <a:r>
              <a:rPr lang="en-US" altLang="zh-TW" dirty="0"/>
              <a:t>,r</a:t>
            </a:r>
            <a:r>
              <a:rPr lang="en-US" altLang="zh-TW" baseline="-25000" dirty="0"/>
              <a:t>33</a:t>
            </a:r>
            <a:r>
              <a:rPr lang="en-US" altLang="zh-TW" dirty="0"/>
              <a:t>,r</a:t>
            </a:r>
            <a:r>
              <a:rPr lang="en-US" altLang="zh-TW" baseline="-25000" dirty="0"/>
              <a:t>34</a:t>
            </a:r>
            <a:r>
              <a:rPr lang="en-US" altLang="zh-TW" dirty="0"/>
              <a:t>,r</a:t>
            </a:r>
            <a:r>
              <a:rPr lang="en-US" altLang="zh-TW" baseline="-25000" dirty="0"/>
              <a:t>35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2"/>
          </p:nvPr>
        </p:nvPicPr>
        <p:blipFill rotWithShape="1">
          <a:blip r:embed="rId2"/>
          <a:srcRect l="28387" t="22776" r="41699" b="50473"/>
          <a:stretch/>
        </p:blipFill>
        <p:spPr>
          <a:xfrm>
            <a:off x="4506119" y="1504054"/>
            <a:ext cx="4437762" cy="2232248"/>
          </a:xfrm>
          <a:prstGeom prst="rect">
            <a:avLst/>
          </a:prstGeom>
        </p:spPr>
      </p:pic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6876256" y="5733256"/>
            <a:ext cx="1886744" cy="743744"/>
          </a:xfrm>
        </p:spPr>
        <p:txBody>
          <a:bodyPr/>
          <a:lstStyle/>
          <a:p>
            <a:r>
              <a:rPr lang="en-US" altLang="zh-TW" dirty="0"/>
              <a:t>r</a:t>
            </a:r>
            <a:r>
              <a:rPr lang="en-US" altLang="zh-TW" baseline="-25000" dirty="0"/>
              <a:t>31</a:t>
            </a:r>
            <a:r>
              <a:rPr lang="en-US" altLang="zh-TW" dirty="0"/>
              <a:t>=1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6084168" y="2708920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6588224" y="2708920"/>
            <a:ext cx="1728192" cy="2880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02374" y="1988840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0.5*0.5*1*1*0.5=0.125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95367" y="5517232"/>
            <a:ext cx="4310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0.5*(0/1)*(0/2)*(0/2)(0/2)=0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9916" y="4307223"/>
            <a:ext cx="781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TW" dirty="0"/>
              <a:t>P(r31=-1)*P(r32=1|r31=-1) *P(r33=1|r31=-1)* P(r34=-1|r31=1) P(r35=-1|r31=-1)</a:t>
            </a:r>
          </a:p>
        </p:txBody>
      </p:sp>
    </p:spTree>
    <p:extLst>
      <p:ext uri="{BB962C8B-B14F-4D97-AF65-F5344CB8AC3E}">
        <p14:creationId xmlns:p14="http://schemas.microsoft.com/office/powerpoint/2010/main" val="1308192479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4581129"/>
            <a:ext cx="8229600" cy="122413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Possible rating (1,-1)</a:t>
            </a:r>
            <a:endParaRPr lang="zh-TW" altLang="en-US" dirty="0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374888"/>
              </p:ext>
            </p:extLst>
          </p:nvPr>
        </p:nvGraphicFramePr>
        <p:xfrm>
          <a:off x="369276" y="1417638"/>
          <a:ext cx="7803124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732">
                  <a:extLst>
                    <a:ext uri="{9D8B030D-6E8A-4147-A177-3AD203B41FA5}">
                      <a16:colId xmlns:a16="http://schemas.microsoft.com/office/drawing/2014/main" xmlns="" val="936657327"/>
                    </a:ext>
                  </a:extLst>
                </a:gridCol>
                <a:gridCol w="1114732">
                  <a:extLst>
                    <a:ext uri="{9D8B030D-6E8A-4147-A177-3AD203B41FA5}">
                      <a16:colId xmlns:a16="http://schemas.microsoft.com/office/drawing/2014/main" xmlns="" val="1245963948"/>
                    </a:ext>
                  </a:extLst>
                </a:gridCol>
                <a:gridCol w="1114732">
                  <a:extLst>
                    <a:ext uri="{9D8B030D-6E8A-4147-A177-3AD203B41FA5}">
                      <a16:colId xmlns:a16="http://schemas.microsoft.com/office/drawing/2014/main" xmlns="" val="1838570586"/>
                    </a:ext>
                  </a:extLst>
                </a:gridCol>
                <a:gridCol w="1114732">
                  <a:extLst>
                    <a:ext uri="{9D8B030D-6E8A-4147-A177-3AD203B41FA5}">
                      <a16:colId xmlns:a16="http://schemas.microsoft.com/office/drawing/2014/main" xmlns="" val="2157429124"/>
                    </a:ext>
                  </a:extLst>
                </a:gridCol>
                <a:gridCol w="1114732">
                  <a:extLst>
                    <a:ext uri="{9D8B030D-6E8A-4147-A177-3AD203B41FA5}">
                      <a16:colId xmlns:a16="http://schemas.microsoft.com/office/drawing/2014/main" xmlns="" val="2291769591"/>
                    </a:ext>
                  </a:extLst>
                </a:gridCol>
                <a:gridCol w="1114732">
                  <a:extLst>
                    <a:ext uri="{9D8B030D-6E8A-4147-A177-3AD203B41FA5}">
                      <a16:colId xmlns:a16="http://schemas.microsoft.com/office/drawing/2014/main" xmlns="" val="3584321277"/>
                    </a:ext>
                  </a:extLst>
                </a:gridCol>
                <a:gridCol w="1114732">
                  <a:extLst>
                    <a:ext uri="{9D8B030D-6E8A-4147-A177-3AD203B41FA5}">
                      <a16:colId xmlns:a16="http://schemas.microsoft.com/office/drawing/2014/main" xmlns="" val="3792959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I1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03118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u1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6593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u2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65503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u3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22228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u4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0142675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TW" dirty="0"/>
                        <a:t>u5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4293043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TW" dirty="0"/>
                        <a:t>u6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29456448"/>
                  </a:ext>
                </a:extLst>
              </a:tr>
            </a:tbl>
          </a:graphicData>
        </a:graphic>
      </p:graphicFrame>
      <p:sp>
        <p:nvSpPr>
          <p:cNvPr id="3" name="橢圓 2"/>
          <p:cNvSpPr/>
          <p:nvPr/>
        </p:nvSpPr>
        <p:spPr>
          <a:xfrm>
            <a:off x="1547664" y="3284984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950496" y="1119947"/>
            <a:ext cx="2736304" cy="32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15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Smoothing to Avoid </a:t>
            </a:r>
            <a:r>
              <a:rPr lang="en-US" altLang="zh-TW" dirty="0" err="1">
                <a:ea typeface="ＭＳ Ｐゴシック" pitchFamily="34" charset="-128"/>
              </a:rPr>
              <a:t>Overfitting</a:t>
            </a:r>
            <a:endParaRPr lang="en-US" altLang="zh-TW" dirty="0">
              <a:ea typeface="ＭＳ Ｐゴシック" pitchFamily="34" charset="-128"/>
            </a:endParaRPr>
          </a:p>
        </p:txBody>
      </p:sp>
      <p:sp>
        <p:nvSpPr>
          <p:cNvPr id="28677" name="Rectangle 4"/>
          <p:cNvSpPr>
            <a:spLocks noChangeArrowheads="1"/>
          </p:cNvSpPr>
          <p:nvPr/>
        </p:nvSpPr>
        <p:spPr bwMode="auto">
          <a:xfrm>
            <a:off x="580703" y="1268760"/>
            <a:ext cx="785083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/>
              <a:t>A problem arises when the underlying ratings matrix is sparse and the number of observed ratings is small.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Char char="n"/>
            </a:pPr>
            <a:r>
              <a:rPr lang="en-US" altLang="zh-TW" sz="2000" dirty="0"/>
              <a:t>Laplace smoothing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/>
              <a:t>For example, let q</a:t>
            </a:r>
            <a:r>
              <a:rPr lang="en-US" altLang="zh-TW" sz="2000" baseline="-25000" dirty="0"/>
              <a:t>1</a:t>
            </a:r>
            <a:r>
              <a:rPr lang="en-US" altLang="zh-TW" sz="2000" dirty="0"/>
              <a:t> . . . </a:t>
            </a:r>
            <a:r>
              <a:rPr lang="en-US" altLang="zh-TW" sz="2000" dirty="0" err="1"/>
              <a:t>q</a:t>
            </a:r>
            <a:r>
              <a:rPr lang="en-US" altLang="zh-TW" sz="2000" baseline="-25000" dirty="0" err="1"/>
              <a:t>l</a:t>
            </a:r>
            <a:r>
              <a:rPr lang="en-US" altLang="zh-TW" sz="2000" dirty="0"/>
              <a:t> be the number of users that have respectively specified the ratings, v</a:t>
            </a:r>
            <a:r>
              <a:rPr lang="en-US" altLang="zh-TW" sz="2000" baseline="-25000" dirty="0"/>
              <a:t>1</a:t>
            </a:r>
            <a:r>
              <a:rPr lang="en-US" altLang="zh-TW" sz="2000" dirty="0"/>
              <a:t> . . .</a:t>
            </a:r>
            <a:r>
              <a:rPr lang="en-US" altLang="zh-TW" sz="2000" dirty="0" err="1"/>
              <a:t>v</a:t>
            </a:r>
            <a:r>
              <a:rPr lang="en-US" altLang="zh-TW" sz="2000" baseline="-25000" dirty="0" err="1"/>
              <a:t>l</a:t>
            </a:r>
            <a:r>
              <a:rPr lang="en-US" altLang="zh-TW" sz="2000" dirty="0"/>
              <a:t> for the </a:t>
            </a:r>
            <a:r>
              <a:rPr lang="en-US" altLang="zh-TW" sz="2000" dirty="0" err="1"/>
              <a:t>jth</a:t>
            </a:r>
            <a:r>
              <a:rPr lang="en-US" altLang="zh-TW" sz="2000" dirty="0"/>
              <a:t> item.</a:t>
            </a:r>
          </a:p>
          <a:p>
            <a:pPr marL="0" indent="0"/>
            <a:r>
              <a:rPr lang="en-US" altLang="zh-TW" sz="2000" dirty="0"/>
              <a:t>    Laplacian smoothing (parameter α):</a:t>
            </a:r>
          </a:p>
          <a:p>
            <a:pPr marL="0" indent="0"/>
            <a:endParaRPr lang="en-US" altLang="zh-TW" dirty="0"/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31694"/>
              </p:ext>
            </p:extLst>
          </p:nvPr>
        </p:nvGraphicFramePr>
        <p:xfrm>
          <a:off x="1979712" y="3429000"/>
          <a:ext cx="3600400" cy="14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方程式" r:id="rId3" imgW="1549080" imgH="622080" progId="Equation.3">
                  <p:embed/>
                </p:oleObj>
              </mc:Choice>
              <mc:Fallback>
                <p:oleObj name="方程式" r:id="rId3" imgW="1549080" imgH="622080" progId="Equation.3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9712" y="3429000"/>
                        <a:ext cx="3600400" cy="144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580703" y="5085184"/>
            <a:ext cx="7850832" cy="1015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The value of </a:t>
            </a:r>
            <a:r>
              <a:rPr lang="en-US" altLang="zh-TW" sz="2000" dirty="0">
                <a:latin typeface="Symbol" panose="05050102010706020507" pitchFamily="18" charset="2"/>
              </a:rPr>
              <a:t>a</a:t>
            </a:r>
            <a:r>
              <a:rPr lang="en-US" altLang="zh-TW" sz="2000" dirty="0"/>
              <a:t> controls the level of smoothing.</a:t>
            </a:r>
          </a:p>
          <a:p>
            <a:pPr marL="342900" indent="-342900">
              <a:buFontTx/>
              <a:buChar char="-"/>
            </a:pPr>
            <a:r>
              <a:rPr lang="en-US" altLang="zh-TW" sz="2000" dirty="0"/>
              <a:t>Larger value </a:t>
            </a:r>
            <a:r>
              <a:rPr lang="en-US" altLang="zh-TW" sz="2000" dirty="0">
                <a:latin typeface="Symbol" panose="05050102010706020507" pitchFamily="18" charset="2"/>
              </a:rPr>
              <a:t>a</a:t>
            </a:r>
            <a:r>
              <a:rPr lang="en-US" altLang="zh-TW" sz="2000" dirty="0"/>
              <a:t> will lead to more smoothing, but the results will become insensitive to the underlying data.</a:t>
            </a:r>
          </a:p>
        </p:txBody>
      </p:sp>
    </p:spTree>
    <p:extLst>
      <p:ext uri="{BB962C8B-B14F-4D97-AF65-F5344CB8AC3E}">
        <p14:creationId xmlns:p14="http://schemas.microsoft.com/office/powerpoint/2010/main" val="1294208500"/>
      </p:ext>
    </p:extLst>
  </p:cSld>
  <p:clrMapOvr>
    <a:masterClrMapping/>
  </p:clrMapOvr>
  <p:transition>
    <p:zo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Example of the Bayes Method with Binary Ratings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2"/>
          </p:nvPr>
        </p:nvPicPr>
        <p:blipFill rotWithShape="1">
          <a:blip r:embed="rId2"/>
          <a:srcRect l="28387" t="22776" r="41699" b="50473"/>
          <a:stretch/>
        </p:blipFill>
        <p:spPr>
          <a:xfrm>
            <a:off x="4506119" y="1504054"/>
            <a:ext cx="4437762" cy="2232248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6084168" y="2708920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6588224" y="2708920"/>
            <a:ext cx="1728192" cy="2880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62035" y="2639222"/>
            <a:ext cx="8980655" cy="5369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P(r</a:t>
            </a:r>
            <a:r>
              <a:rPr lang="en-US" altLang="zh-TW" baseline="-25000" dirty="0"/>
              <a:t>31</a:t>
            </a:r>
            <a:r>
              <a:rPr lang="en-US" altLang="zh-TW" dirty="0"/>
              <a:t>=1|r</a:t>
            </a:r>
            <a:r>
              <a:rPr lang="en-US" altLang="zh-TW" baseline="-25000" dirty="0"/>
              <a:t>32</a:t>
            </a:r>
            <a:r>
              <a:rPr lang="en-US" altLang="zh-TW" dirty="0"/>
              <a:t>,r</a:t>
            </a:r>
            <a:r>
              <a:rPr lang="en-US" altLang="zh-TW" baseline="-25000" dirty="0"/>
              <a:t>33</a:t>
            </a:r>
            <a:r>
              <a:rPr lang="en-US" altLang="zh-TW" dirty="0"/>
              <a:t>,r</a:t>
            </a:r>
            <a:r>
              <a:rPr lang="en-US" altLang="zh-TW" baseline="-25000" dirty="0"/>
              <a:t>34</a:t>
            </a:r>
            <a:r>
              <a:rPr lang="en-US" altLang="zh-TW" dirty="0"/>
              <a:t>,r</a:t>
            </a:r>
            <a:r>
              <a:rPr lang="en-US" altLang="zh-TW" baseline="-25000" dirty="0"/>
              <a:t>35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sz="2400" dirty="0"/>
              <a:t>P(r</a:t>
            </a:r>
            <a:r>
              <a:rPr lang="en-US" altLang="zh-TW" sz="2400" baseline="-25000" dirty="0"/>
              <a:t>31</a:t>
            </a:r>
            <a:r>
              <a:rPr lang="en-US" altLang="zh-TW" sz="2400" dirty="0"/>
              <a:t>=1)*P(r</a:t>
            </a:r>
            <a:r>
              <a:rPr lang="en-US" altLang="zh-TW" sz="2400" baseline="-25000" dirty="0"/>
              <a:t>32</a:t>
            </a:r>
            <a:r>
              <a:rPr lang="en-US" altLang="zh-TW" sz="2400" dirty="0"/>
              <a:t>=1|r</a:t>
            </a:r>
            <a:r>
              <a:rPr lang="en-US" altLang="zh-TW" sz="2400" baseline="-25000" dirty="0"/>
              <a:t>31</a:t>
            </a:r>
            <a:r>
              <a:rPr lang="en-US" altLang="zh-TW" sz="2400" dirty="0"/>
              <a:t>=1) *P(r</a:t>
            </a:r>
            <a:r>
              <a:rPr lang="en-US" altLang="zh-TW" sz="2400" baseline="-25000" dirty="0"/>
              <a:t>33</a:t>
            </a:r>
            <a:r>
              <a:rPr lang="en-US" altLang="zh-TW" sz="2400" dirty="0"/>
              <a:t>=1|r</a:t>
            </a:r>
            <a:r>
              <a:rPr lang="en-US" altLang="zh-TW" sz="2400" baseline="-25000" dirty="0"/>
              <a:t>31</a:t>
            </a:r>
            <a:r>
              <a:rPr lang="en-US" altLang="zh-TW" sz="2400" dirty="0"/>
              <a:t>=1)* P(r</a:t>
            </a:r>
            <a:r>
              <a:rPr lang="en-US" altLang="zh-TW" sz="2400" baseline="-25000" dirty="0"/>
              <a:t>34</a:t>
            </a:r>
            <a:r>
              <a:rPr lang="en-US" altLang="zh-TW" sz="2400" dirty="0"/>
              <a:t>=-1|r</a:t>
            </a:r>
            <a:r>
              <a:rPr lang="en-US" altLang="zh-TW" sz="2400" baseline="-25000" dirty="0"/>
              <a:t>31</a:t>
            </a:r>
            <a:r>
              <a:rPr lang="en-US" altLang="zh-TW" sz="2400" dirty="0"/>
              <a:t>=1) P(r</a:t>
            </a:r>
            <a:r>
              <a:rPr lang="en-US" altLang="zh-TW" sz="2400" baseline="-25000" dirty="0"/>
              <a:t>35</a:t>
            </a:r>
            <a:r>
              <a:rPr lang="en-US" altLang="zh-TW" sz="2400" dirty="0"/>
              <a:t>=-1|r</a:t>
            </a:r>
            <a:r>
              <a:rPr lang="en-US" altLang="zh-TW" sz="2400" baseline="-25000" dirty="0"/>
              <a:t>31</a:t>
            </a:r>
            <a:r>
              <a:rPr lang="en-US" altLang="zh-TW" sz="2400" dirty="0"/>
              <a:t>=1)</a:t>
            </a:r>
          </a:p>
          <a:p>
            <a:pPr marL="0" indent="0">
              <a:buNone/>
            </a:pPr>
            <a:r>
              <a:rPr lang="en-US" altLang="zh-TW" sz="2400" dirty="0"/>
              <a:t>(2/4)    *((1+1)/(2+2))*   ((1+1)/(1+2)*    ((2+1)/(2+2))*   ((2+1)/(2+2))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P(r</a:t>
            </a:r>
            <a:r>
              <a:rPr lang="en-US" altLang="zh-TW" baseline="-25000" dirty="0"/>
              <a:t>31</a:t>
            </a:r>
            <a:r>
              <a:rPr lang="en-US" altLang="zh-TW" dirty="0"/>
              <a:t>=-1|r</a:t>
            </a:r>
            <a:r>
              <a:rPr lang="en-US" altLang="zh-TW" baseline="-25000" dirty="0"/>
              <a:t>32</a:t>
            </a:r>
            <a:r>
              <a:rPr lang="en-US" altLang="zh-TW" dirty="0"/>
              <a:t>,r</a:t>
            </a:r>
            <a:r>
              <a:rPr lang="en-US" altLang="zh-TW" baseline="-25000" dirty="0"/>
              <a:t>33</a:t>
            </a:r>
            <a:r>
              <a:rPr lang="en-US" altLang="zh-TW" dirty="0"/>
              <a:t>,r</a:t>
            </a:r>
            <a:r>
              <a:rPr lang="en-US" altLang="zh-TW" baseline="-25000" dirty="0"/>
              <a:t>34</a:t>
            </a:r>
            <a:r>
              <a:rPr lang="en-US" altLang="zh-TW" dirty="0"/>
              <a:t>,r</a:t>
            </a:r>
            <a:r>
              <a:rPr lang="en-US" altLang="zh-TW" baseline="-25000" dirty="0"/>
              <a:t>35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839944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4581129"/>
            <a:ext cx="8229600" cy="122413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Possible rating (1,2,3)</a:t>
            </a:r>
            <a:endParaRPr lang="zh-TW" altLang="en-US" dirty="0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/>
        </p:nvGraphicFramePr>
        <p:xfrm>
          <a:off x="369276" y="1417638"/>
          <a:ext cx="8317526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218">
                  <a:extLst>
                    <a:ext uri="{9D8B030D-6E8A-4147-A177-3AD203B41FA5}">
                      <a16:colId xmlns:a16="http://schemas.microsoft.com/office/drawing/2014/main" xmlns="" val="936657327"/>
                    </a:ext>
                  </a:extLst>
                </a:gridCol>
                <a:gridCol w="1188218">
                  <a:extLst>
                    <a:ext uri="{9D8B030D-6E8A-4147-A177-3AD203B41FA5}">
                      <a16:colId xmlns:a16="http://schemas.microsoft.com/office/drawing/2014/main" xmlns="" val="1245963948"/>
                    </a:ext>
                  </a:extLst>
                </a:gridCol>
                <a:gridCol w="1188218">
                  <a:extLst>
                    <a:ext uri="{9D8B030D-6E8A-4147-A177-3AD203B41FA5}">
                      <a16:colId xmlns:a16="http://schemas.microsoft.com/office/drawing/2014/main" xmlns="" val="1838570586"/>
                    </a:ext>
                  </a:extLst>
                </a:gridCol>
                <a:gridCol w="1188218">
                  <a:extLst>
                    <a:ext uri="{9D8B030D-6E8A-4147-A177-3AD203B41FA5}">
                      <a16:colId xmlns:a16="http://schemas.microsoft.com/office/drawing/2014/main" xmlns="" val="2157429124"/>
                    </a:ext>
                  </a:extLst>
                </a:gridCol>
                <a:gridCol w="1188218">
                  <a:extLst>
                    <a:ext uri="{9D8B030D-6E8A-4147-A177-3AD203B41FA5}">
                      <a16:colId xmlns:a16="http://schemas.microsoft.com/office/drawing/2014/main" xmlns="" val="2291769591"/>
                    </a:ext>
                  </a:extLst>
                </a:gridCol>
                <a:gridCol w="1188218">
                  <a:extLst>
                    <a:ext uri="{9D8B030D-6E8A-4147-A177-3AD203B41FA5}">
                      <a16:colId xmlns:a16="http://schemas.microsoft.com/office/drawing/2014/main" xmlns="" val="3584321277"/>
                    </a:ext>
                  </a:extLst>
                </a:gridCol>
                <a:gridCol w="1188218">
                  <a:extLst>
                    <a:ext uri="{9D8B030D-6E8A-4147-A177-3AD203B41FA5}">
                      <a16:colId xmlns:a16="http://schemas.microsoft.com/office/drawing/2014/main" xmlns="" val="3792959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I1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03118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u1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6593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u2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65503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u3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22228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u4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0142675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TW" dirty="0"/>
                        <a:t>u5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4293043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TW" dirty="0"/>
                        <a:t>u6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29456448"/>
                  </a:ext>
                </a:extLst>
              </a:tr>
            </a:tbl>
          </a:graphicData>
        </a:graphic>
      </p:graphicFrame>
      <p:sp>
        <p:nvSpPr>
          <p:cNvPr id="3" name="橢圓 2"/>
          <p:cNvSpPr/>
          <p:nvPr/>
        </p:nvSpPr>
        <p:spPr>
          <a:xfrm>
            <a:off x="1547664" y="3284984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846138"/>
            <a:ext cx="2737341" cy="32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2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332656"/>
            <a:ext cx="8229600" cy="4958011"/>
          </a:xfrm>
        </p:spPr>
        <p:txBody>
          <a:bodyPr/>
          <a:lstStyle/>
          <a:p>
            <a:r>
              <a:rPr lang="en-US" altLang="zh-TW" dirty="0"/>
              <a:t>Rather than determining the rating that takes on the maximum probability, one can estimate the predicted value as the weighted average of all the ratings, where the weight of a rating is its probability.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1650" t="48111" r="32344" b="23022"/>
          <a:stretch/>
        </p:blipFill>
        <p:spPr>
          <a:xfrm>
            <a:off x="603260" y="2852936"/>
            <a:ext cx="7548839" cy="266429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75235" y="5661248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approach is preferable when the granularity of the ratings distribution is greater.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349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4581129"/>
            <a:ext cx="8229600" cy="122413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Possible rating (1,2,3)</a:t>
            </a:r>
            <a:endParaRPr lang="zh-TW" altLang="en-US" dirty="0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/>
        </p:nvGraphicFramePr>
        <p:xfrm>
          <a:off x="369276" y="1417638"/>
          <a:ext cx="8317526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218">
                  <a:extLst>
                    <a:ext uri="{9D8B030D-6E8A-4147-A177-3AD203B41FA5}">
                      <a16:colId xmlns:a16="http://schemas.microsoft.com/office/drawing/2014/main" xmlns="" val="936657327"/>
                    </a:ext>
                  </a:extLst>
                </a:gridCol>
                <a:gridCol w="1188218">
                  <a:extLst>
                    <a:ext uri="{9D8B030D-6E8A-4147-A177-3AD203B41FA5}">
                      <a16:colId xmlns:a16="http://schemas.microsoft.com/office/drawing/2014/main" xmlns="" val="1245963948"/>
                    </a:ext>
                  </a:extLst>
                </a:gridCol>
                <a:gridCol w="1188218">
                  <a:extLst>
                    <a:ext uri="{9D8B030D-6E8A-4147-A177-3AD203B41FA5}">
                      <a16:colId xmlns:a16="http://schemas.microsoft.com/office/drawing/2014/main" xmlns="" val="1838570586"/>
                    </a:ext>
                  </a:extLst>
                </a:gridCol>
                <a:gridCol w="1188218">
                  <a:extLst>
                    <a:ext uri="{9D8B030D-6E8A-4147-A177-3AD203B41FA5}">
                      <a16:colId xmlns:a16="http://schemas.microsoft.com/office/drawing/2014/main" xmlns="" val="2157429124"/>
                    </a:ext>
                  </a:extLst>
                </a:gridCol>
                <a:gridCol w="1188218">
                  <a:extLst>
                    <a:ext uri="{9D8B030D-6E8A-4147-A177-3AD203B41FA5}">
                      <a16:colId xmlns:a16="http://schemas.microsoft.com/office/drawing/2014/main" xmlns="" val="2291769591"/>
                    </a:ext>
                  </a:extLst>
                </a:gridCol>
                <a:gridCol w="1188218">
                  <a:extLst>
                    <a:ext uri="{9D8B030D-6E8A-4147-A177-3AD203B41FA5}">
                      <a16:colId xmlns:a16="http://schemas.microsoft.com/office/drawing/2014/main" xmlns="" val="3584321277"/>
                    </a:ext>
                  </a:extLst>
                </a:gridCol>
                <a:gridCol w="1188218">
                  <a:extLst>
                    <a:ext uri="{9D8B030D-6E8A-4147-A177-3AD203B41FA5}">
                      <a16:colId xmlns:a16="http://schemas.microsoft.com/office/drawing/2014/main" xmlns="" val="3792959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I1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03118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u1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6593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u2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65503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u3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22228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u4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0142675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TW" dirty="0"/>
                        <a:t>u5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4293043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TW" dirty="0"/>
                        <a:t>u6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29456448"/>
                  </a:ext>
                </a:extLst>
              </a:tr>
            </a:tbl>
          </a:graphicData>
        </a:graphic>
      </p:graphicFrame>
      <p:sp>
        <p:nvSpPr>
          <p:cNvPr id="3" name="橢圓 2"/>
          <p:cNvSpPr/>
          <p:nvPr/>
        </p:nvSpPr>
        <p:spPr>
          <a:xfrm>
            <a:off x="1547664" y="3284984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1112438"/>
            <a:ext cx="2743438" cy="323725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99592" y="5733256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(1*0.1 + 2*0.05 +3*0.04)/(0.1+0.05+0.04) = 1.68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8832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860773" y="5629275"/>
            <a:ext cx="2133600" cy="365125"/>
          </a:xfrm>
        </p:spPr>
        <p:txBody>
          <a:bodyPr/>
          <a:lstStyle/>
          <a:p>
            <a:fld id="{10026A64-B302-4769-B087-BCAD26EA5916}" type="datetime4">
              <a:rPr lang="zh-TW" altLang="en-US"/>
              <a:pPr/>
              <a:t>111年10月23日星期日</a:t>
            </a:fld>
            <a:endParaRPr lang="en-US" altLang="zh-TW"/>
          </a:p>
        </p:txBody>
      </p:sp>
      <p:sp>
        <p:nvSpPr>
          <p:cNvPr id="30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Data Mining: Concepts and Techniques</a:t>
            </a:r>
            <a:endParaRPr lang="en-US" altLang="zh-TW"/>
          </a:p>
        </p:txBody>
      </p:sp>
      <p:sp>
        <p:nvSpPr>
          <p:cNvPr id="3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0DD3A-8AC8-4184-B1B6-E7AE8D966347}" type="slidenum">
              <a:rPr lang="zh-TW" altLang="en-US"/>
              <a:pPr/>
              <a:t>7</a:t>
            </a:fld>
            <a:endParaRPr lang="en-US" altLang="zh-TW"/>
          </a:p>
        </p:txBody>
      </p:sp>
      <p:sp>
        <p:nvSpPr>
          <p:cNvPr id="137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3238"/>
            <a:ext cx="8172450" cy="406400"/>
          </a:xfrm>
          <a:noFill/>
          <a:ln/>
        </p:spPr>
        <p:txBody>
          <a:bodyPr lIns="92075" tIns="46038" rIns="92075" bIns="46038" anchor="ctr">
            <a:normAutofit fontScale="90000"/>
          </a:bodyPr>
          <a:lstStyle/>
          <a:p>
            <a:r>
              <a:rPr lang="en-US" altLang="zh-TW" sz="3600" dirty="0">
                <a:ea typeface="新細明體" charset="-120"/>
              </a:rPr>
              <a:t>Lazy Learner :</a:t>
            </a:r>
            <a:r>
              <a:rPr lang="zh-TW" altLang="en-US" sz="3600" dirty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The </a:t>
            </a:r>
            <a:r>
              <a:rPr lang="en-US" altLang="zh-TW" i="1" dirty="0">
                <a:ea typeface="新細明體" charset="-120"/>
              </a:rPr>
              <a:t>k</a:t>
            </a:r>
            <a:r>
              <a:rPr lang="en-US" altLang="zh-TW" dirty="0">
                <a:ea typeface="新細明體" charset="-120"/>
              </a:rPr>
              <a:t>-Nearest Neighbor Algorithm</a:t>
            </a:r>
            <a:endParaRPr lang="en-US" altLang="zh-TW" sz="3200" dirty="0">
              <a:ea typeface="新細明體" charset="-120"/>
            </a:endParaRPr>
          </a:p>
        </p:txBody>
      </p:sp>
      <p:sp>
        <p:nvSpPr>
          <p:cNvPr id="137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1800" y="1250950"/>
            <a:ext cx="7924800" cy="5105400"/>
          </a:xfrm>
          <a:noFill/>
          <a:ln/>
        </p:spPr>
        <p:txBody>
          <a:bodyPr lIns="92075" tIns="46038" rIns="92075" bIns="46038"/>
          <a:lstStyle/>
          <a:p>
            <a:pPr>
              <a:lnSpc>
                <a:spcPct val="90000"/>
              </a:lnSpc>
            </a:pPr>
            <a:r>
              <a:rPr lang="en-US" altLang="zh-TW" sz="2400" dirty="0">
                <a:ea typeface="新細明體" charset="-120"/>
              </a:rPr>
              <a:t>All instances correspond to points in the n-D space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ea typeface="新細明體" charset="-120"/>
              </a:rPr>
              <a:t>The nearest neighbor are defined in terms of Euclidean distance, </a:t>
            </a:r>
            <a:r>
              <a:rPr lang="en-US" altLang="zh-TW" sz="2400" dirty="0" err="1">
                <a:ea typeface="新細明體" charset="-120"/>
              </a:rPr>
              <a:t>dist</a:t>
            </a:r>
            <a:r>
              <a:rPr lang="en-US" altLang="zh-TW" sz="2400" dirty="0">
                <a:ea typeface="新細明體" charset="-120"/>
              </a:rPr>
              <a:t>(</a:t>
            </a:r>
            <a:r>
              <a:rPr lang="en-US" altLang="zh-TW" sz="2400" b="1" dirty="0">
                <a:ea typeface="新細明體" charset="-120"/>
              </a:rPr>
              <a:t>X</a:t>
            </a:r>
            <a:r>
              <a:rPr lang="en-US" altLang="zh-TW" sz="2400" b="1" baseline="-25000" dirty="0">
                <a:ea typeface="新細明體" charset="-120"/>
              </a:rPr>
              <a:t>1</a:t>
            </a:r>
            <a:r>
              <a:rPr lang="en-US" altLang="zh-TW" sz="2400" dirty="0">
                <a:ea typeface="新細明體" charset="-120"/>
              </a:rPr>
              <a:t>, </a:t>
            </a:r>
            <a:r>
              <a:rPr lang="en-US" altLang="zh-TW" sz="2400" b="1" dirty="0">
                <a:ea typeface="新細明體" charset="-120"/>
              </a:rPr>
              <a:t>X</a:t>
            </a:r>
            <a:r>
              <a:rPr lang="en-US" altLang="zh-TW" sz="2400" b="1" baseline="-25000" dirty="0">
                <a:ea typeface="新細明體" charset="-120"/>
              </a:rPr>
              <a:t>2</a:t>
            </a:r>
            <a:r>
              <a:rPr lang="en-US" altLang="zh-TW" sz="2400" dirty="0">
                <a:ea typeface="新細明體" charset="-12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ea typeface="新細明體" charset="-120"/>
              </a:rPr>
              <a:t>Target function could be discrete- or real- valued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ea typeface="新細明體" charset="-120"/>
              </a:rPr>
              <a:t>For discrete-valued, </a:t>
            </a:r>
            <a:r>
              <a:rPr lang="en-US" altLang="zh-TW" sz="2400" i="1" dirty="0">
                <a:ea typeface="新細明體" charset="-120"/>
              </a:rPr>
              <a:t>k</a:t>
            </a:r>
            <a:r>
              <a:rPr lang="en-US" altLang="zh-TW" sz="2400" dirty="0">
                <a:ea typeface="新細明體" charset="-120"/>
              </a:rPr>
              <a:t>-NN returns the most common value among the </a:t>
            </a:r>
            <a:r>
              <a:rPr lang="en-US" altLang="zh-TW" sz="2400" i="1" dirty="0">
                <a:ea typeface="新細明體" charset="-120"/>
              </a:rPr>
              <a:t>k</a:t>
            </a:r>
            <a:r>
              <a:rPr lang="en-US" altLang="zh-TW" sz="2400" dirty="0">
                <a:ea typeface="新細明體" charset="-120"/>
              </a:rPr>
              <a:t> training examples nearest to</a:t>
            </a:r>
            <a:r>
              <a:rPr lang="en-US" altLang="zh-TW" sz="2000" dirty="0">
                <a:ea typeface="新細明體" charset="-120"/>
              </a:rPr>
              <a:t> </a:t>
            </a:r>
            <a:r>
              <a:rPr lang="en-US" altLang="zh-TW" sz="2400" i="1" dirty="0" err="1">
                <a:ea typeface="新細明體" charset="-120"/>
              </a:rPr>
              <a:t>x</a:t>
            </a:r>
            <a:r>
              <a:rPr lang="en-US" altLang="zh-TW" sz="1800" i="1" baseline="-25000" dirty="0" err="1">
                <a:ea typeface="新細明體" charset="-120"/>
              </a:rPr>
              <a:t>q</a:t>
            </a:r>
            <a:endParaRPr lang="en-US" altLang="zh-TW" sz="2400" dirty="0">
              <a:ea typeface="新細明體" charset="-120"/>
            </a:endParaRPr>
          </a:p>
        </p:txBody>
      </p:sp>
      <p:sp>
        <p:nvSpPr>
          <p:cNvPr id="1372164" name="Rectangle 4"/>
          <p:cNvSpPr>
            <a:spLocks noChangeArrowheads="1"/>
          </p:cNvSpPr>
          <p:nvPr/>
        </p:nvSpPr>
        <p:spPr bwMode="auto">
          <a:xfrm>
            <a:off x="2195736" y="4111625"/>
            <a:ext cx="3581400" cy="1752600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rgbClr val="FFFFCC"/>
              </a:solidFill>
              <a:latin typeface="Times New Roman" pitchFamily="18" charset="0"/>
              <a:ea typeface="新細明體" charset="-120"/>
            </a:endParaRPr>
          </a:p>
        </p:txBody>
      </p:sp>
      <p:sp>
        <p:nvSpPr>
          <p:cNvPr id="1372166" name="Oval 6"/>
          <p:cNvSpPr>
            <a:spLocks noChangeArrowheads="1"/>
          </p:cNvSpPr>
          <p:nvPr/>
        </p:nvSpPr>
        <p:spPr bwMode="auto">
          <a:xfrm>
            <a:off x="3156173" y="4454525"/>
            <a:ext cx="1371600" cy="1295400"/>
          </a:xfrm>
          <a:prstGeom prst="ellipse">
            <a:avLst/>
          </a:prstGeom>
          <a:solidFill>
            <a:srgbClr val="FF669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zh-TW" altLang="en-US">
                <a:latin typeface="Times New Roman" pitchFamily="18" charset="0"/>
                <a:ea typeface="新細明體" charset="-120"/>
              </a:rPr>
              <a:t>  </a:t>
            </a:r>
            <a:r>
              <a:rPr lang="en-US" altLang="zh-TW">
                <a:latin typeface="Times New Roman" pitchFamily="18" charset="0"/>
                <a:ea typeface="新細明體" charset="-120"/>
              </a:rPr>
              <a:t>. </a:t>
            </a:r>
          </a:p>
        </p:txBody>
      </p:sp>
      <p:sp>
        <p:nvSpPr>
          <p:cNvPr id="1372167" name="Text Box 7"/>
          <p:cNvSpPr txBox="1">
            <a:spLocks noChangeArrowheads="1"/>
          </p:cNvSpPr>
          <p:nvPr/>
        </p:nvSpPr>
        <p:spPr bwMode="auto">
          <a:xfrm>
            <a:off x="3384773" y="4530725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latin typeface="Times New Roman" pitchFamily="18" charset="0"/>
                <a:ea typeface="新細明體" charset="-120"/>
              </a:rPr>
              <a:t>_</a:t>
            </a:r>
          </a:p>
        </p:txBody>
      </p:sp>
      <p:sp>
        <p:nvSpPr>
          <p:cNvPr id="1372168" name="Text Box 8"/>
          <p:cNvSpPr txBox="1">
            <a:spLocks noChangeArrowheads="1"/>
          </p:cNvSpPr>
          <p:nvPr/>
        </p:nvSpPr>
        <p:spPr bwMode="auto">
          <a:xfrm>
            <a:off x="3918173" y="4759325"/>
            <a:ext cx="312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solidFill>
                  <a:srgbClr val="001010"/>
                </a:solidFill>
                <a:latin typeface="Times New Roman" pitchFamily="18" charset="0"/>
                <a:ea typeface="新細明體" charset="-120"/>
              </a:rPr>
              <a:t>+</a:t>
            </a:r>
            <a:endParaRPr lang="en-US" altLang="zh-TW">
              <a:latin typeface="Times New Roman" pitchFamily="18" charset="0"/>
              <a:ea typeface="新細明體" charset="-120"/>
            </a:endParaRPr>
          </a:p>
        </p:txBody>
      </p:sp>
      <p:sp>
        <p:nvSpPr>
          <p:cNvPr id="1372169" name="Text Box 9"/>
          <p:cNvSpPr txBox="1">
            <a:spLocks noChangeArrowheads="1"/>
          </p:cNvSpPr>
          <p:nvPr/>
        </p:nvSpPr>
        <p:spPr bwMode="auto">
          <a:xfrm>
            <a:off x="3232373" y="4987925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latin typeface="Times New Roman" pitchFamily="18" charset="0"/>
                <a:ea typeface="新細明體" charset="-120"/>
              </a:rPr>
              <a:t>_</a:t>
            </a:r>
          </a:p>
        </p:txBody>
      </p:sp>
      <p:sp>
        <p:nvSpPr>
          <p:cNvPr id="1372170" name="Text Box 10"/>
          <p:cNvSpPr txBox="1">
            <a:spLocks noChangeArrowheads="1"/>
          </p:cNvSpPr>
          <p:nvPr/>
        </p:nvSpPr>
        <p:spPr bwMode="auto">
          <a:xfrm>
            <a:off x="3841973" y="50641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 b="1" i="1">
                <a:solidFill>
                  <a:srgbClr val="001010"/>
                </a:solidFill>
                <a:latin typeface="Times New Roman" pitchFamily="18" charset="0"/>
                <a:ea typeface="新細明體" charset="-120"/>
              </a:rPr>
              <a:t>x</a:t>
            </a:r>
            <a:r>
              <a:rPr lang="en-US" altLang="zh-TW" sz="1600" b="1" i="1" baseline="-25000">
                <a:solidFill>
                  <a:srgbClr val="001010"/>
                </a:solidFill>
                <a:latin typeface="Times New Roman" pitchFamily="18" charset="0"/>
                <a:ea typeface="新細明體" charset="-120"/>
              </a:rPr>
              <a:t>q</a:t>
            </a:r>
            <a:endParaRPr lang="en-US" altLang="zh-TW" baseline="-25000">
              <a:latin typeface="Times New Roman" pitchFamily="18" charset="0"/>
              <a:ea typeface="新細明體" charset="-120"/>
            </a:endParaRPr>
          </a:p>
        </p:txBody>
      </p:sp>
      <p:sp>
        <p:nvSpPr>
          <p:cNvPr id="1372171" name="Text Box 11"/>
          <p:cNvSpPr txBox="1">
            <a:spLocks noChangeArrowheads="1"/>
          </p:cNvSpPr>
          <p:nvPr/>
        </p:nvSpPr>
        <p:spPr bwMode="auto">
          <a:xfrm>
            <a:off x="3689573" y="5521325"/>
            <a:ext cx="296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TW">
                <a:solidFill>
                  <a:srgbClr val="001010"/>
                </a:solidFill>
                <a:latin typeface="Times New Roman" pitchFamily="18" charset="0"/>
                <a:ea typeface="新細明體" charset="-120"/>
              </a:rPr>
              <a:t>+</a:t>
            </a:r>
            <a:endParaRPr lang="en-US" altLang="zh-TW">
              <a:latin typeface="Times New Roman" pitchFamily="18" charset="0"/>
              <a:ea typeface="新細明體" charset="-120"/>
            </a:endParaRPr>
          </a:p>
        </p:txBody>
      </p:sp>
      <p:sp>
        <p:nvSpPr>
          <p:cNvPr id="1372172" name="Text Box 12"/>
          <p:cNvSpPr txBox="1">
            <a:spLocks noChangeArrowheads="1"/>
          </p:cNvSpPr>
          <p:nvPr/>
        </p:nvSpPr>
        <p:spPr bwMode="auto">
          <a:xfrm>
            <a:off x="3994373" y="4378325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solidFill>
                  <a:srgbClr val="001010"/>
                </a:solidFill>
                <a:latin typeface="Times New Roman" pitchFamily="18" charset="0"/>
                <a:ea typeface="新細明體" charset="-120"/>
              </a:rPr>
              <a:t>_</a:t>
            </a:r>
            <a:endParaRPr lang="en-US" altLang="zh-TW">
              <a:latin typeface="Times New Roman" pitchFamily="18" charset="0"/>
              <a:ea typeface="新細明體" charset="-120"/>
            </a:endParaRPr>
          </a:p>
        </p:txBody>
      </p:sp>
      <p:sp>
        <p:nvSpPr>
          <p:cNvPr id="1372173" name="Text Box 13"/>
          <p:cNvSpPr txBox="1">
            <a:spLocks noChangeArrowheads="1"/>
          </p:cNvSpPr>
          <p:nvPr/>
        </p:nvSpPr>
        <p:spPr bwMode="auto">
          <a:xfrm>
            <a:off x="4435698" y="4416425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solidFill>
                  <a:srgbClr val="001010"/>
                </a:solidFill>
                <a:latin typeface="Times New Roman" pitchFamily="18" charset="0"/>
                <a:ea typeface="新細明體" charset="-120"/>
              </a:rPr>
              <a:t>_</a:t>
            </a:r>
            <a:endParaRPr lang="en-US" altLang="zh-TW">
              <a:latin typeface="Times New Roman" pitchFamily="18" charset="0"/>
              <a:ea typeface="新細明體" charset="-120"/>
            </a:endParaRPr>
          </a:p>
        </p:txBody>
      </p:sp>
      <p:sp>
        <p:nvSpPr>
          <p:cNvPr id="1372174" name="Text Box 14"/>
          <p:cNvSpPr txBox="1">
            <a:spLocks noChangeArrowheads="1"/>
          </p:cNvSpPr>
          <p:nvPr/>
        </p:nvSpPr>
        <p:spPr bwMode="auto">
          <a:xfrm>
            <a:off x="2759298" y="4645025"/>
            <a:ext cx="312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solidFill>
                  <a:srgbClr val="001010"/>
                </a:solidFill>
                <a:latin typeface="Times New Roman" pitchFamily="18" charset="0"/>
                <a:ea typeface="新細明體" charset="-120"/>
              </a:rPr>
              <a:t>+</a:t>
            </a:r>
            <a:endParaRPr lang="en-US" altLang="zh-TW">
              <a:latin typeface="Times New Roman" pitchFamily="18" charset="0"/>
              <a:ea typeface="新細明體" charset="-120"/>
            </a:endParaRPr>
          </a:p>
        </p:txBody>
      </p:sp>
      <p:sp>
        <p:nvSpPr>
          <p:cNvPr id="1372175" name="Text Box 15"/>
          <p:cNvSpPr txBox="1">
            <a:spLocks noChangeArrowheads="1"/>
          </p:cNvSpPr>
          <p:nvPr/>
        </p:nvSpPr>
        <p:spPr bwMode="auto">
          <a:xfrm>
            <a:off x="2987898" y="5407025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latin typeface="Times New Roman" pitchFamily="18" charset="0"/>
                <a:ea typeface="新細明體" charset="-120"/>
              </a:rPr>
              <a:t>_</a:t>
            </a:r>
          </a:p>
        </p:txBody>
      </p:sp>
      <p:sp>
        <p:nvSpPr>
          <p:cNvPr id="1372176" name="Text Box 16"/>
          <p:cNvSpPr txBox="1">
            <a:spLocks noChangeArrowheads="1"/>
          </p:cNvSpPr>
          <p:nvPr/>
        </p:nvSpPr>
        <p:spPr bwMode="auto">
          <a:xfrm>
            <a:off x="3079973" y="4149725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solidFill>
                  <a:srgbClr val="001010"/>
                </a:solidFill>
                <a:latin typeface="Times New Roman" pitchFamily="18" charset="0"/>
                <a:ea typeface="新細明體" charset="-120"/>
              </a:rPr>
              <a:t>_</a:t>
            </a:r>
            <a:endParaRPr lang="en-US" altLang="zh-TW">
              <a:latin typeface="Times New Roman" pitchFamily="18" charset="0"/>
              <a:ea typeface="新細明體" charset="-120"/>
            </a:endParaRPr>
          </a:p>
        </p:txBody>
      </p:sp>
      <p:sp>
        <p:nvSpPr>
          <p:cNvPr id="1372177" name="Text Box 17"/>
          <p:cNvSpPr txBox="1">
            <a:spLocks noChangeArrowheads="1"/>
          </p:cNvSpPr>
          <p:nvPr/>
        </p:nvSpPr>
        <p:spPr bwMode="auto">
          <a:xfrm>
            <a:off x="4511898" y="5026025"/>
            <a:ext cx="312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solidFill>
                  <a:srgbClr val="001010"/>
                </a:solidFill>
                <a:latin typeface="Times New Roman" pitchFamily="18" charset="0"/>
                <a:ea typeface="新細明體" charset="-120"/>
              </a:rPr>
              <a:t>+</a:t>
            </a:r>
            <a:endParaRPr lang="en-US" altLang="zh-TW">
              <a:latin typeface="Times New Roman" pitchFamily="18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225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Next week (2022/10/5) will be changed to online course. </a:t>
            </a:r>
            <a:r>
              <a:rPr lang="en-US" altLang="zh-TW"/>
              <a:t>We will upload the video of the course and if you have questions, you can come to my office during 4:30-5:00 pm on 10/5.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165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4FA6-1383-4724-9ED3-23218A306D16}" type="datetime4">
              <a:rPr lang="zh-TW" altLang="en-US"/>
              <a:pPr/>
              <a:t>111年10月23日星期日</a:t>
            </a:fld>
            <a:endParaRPr lang="en-US" altLang="zh-TW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Data Mining: Concepts and Techniques</a:t>
            </a:r>
            <a:endParaRPr lang="en-US" altLang="zh-TW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EF2E3-59B6-461D-ACAC-3B80DCF539E1}" type="slidenum">
              <a:rPr lang="zh-TW" altLang="en-US"/>
              <a:pPr/>
              <a:t>8</a:t>
            </a:fld>
            <a:endParaRPr lang="en-US" altLang="zh-TW"/>
          </a:p>
        </p:txBody>
      </p:sp>
      <p:sp>
        <p:nvSpPr>
          <p:cNvPr id="137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86800" cy="685800"/>
          </a:xfrm>
          <a:noFill/>
          <a:ln/>
        </p:spPr>
        <p:txBody>
          <a:bodyPr lIns="92075" tIns="46038" rIns="92075" bIns="46038" anchor="ctr">
            <a:normAutofit/>
          </a:bodyPr>
          <a:lstStyle/>
          <a:p>
            <a:r>
              <a:rPr lang="en-US" altLang="zh-TW" dirty="0">
                <a:ea typeface="新細明體" charset="-120"/>
              </a:rPr>
              <a:t>Lazy Learner : The k-Nearest Neighbor Algorithm</a:t>
            </a:r>
            <a:endParaRPr lang="en-US" altLang="zh-TW" sz="3200" dirty="0">
              <a:ea typeface="新細明體" charset="-120"/>
            </a:endParaRPr>
          </a:p>
        </p:txBody>
      </p:sp>
      <p:sp>
        <p:nvSpPr>
          <p:cNvPr id="137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534400" cy="5029200"/>
          </a:xfrm>
          <a:noFill/>
          <a:ln/>
        </p:spPr>
        <p:txBody>
          <a:bodyPr lIns="92075" tIns="46038" rIns="92075" bIns="46038"/>
          <a:lstStyle/>
          <a:p>
            <a:pPr>
              <a:lnSpc>
                <a:spcPct val="110000"/>
              </a:lnSpc>
            </a:pPr>
            <a:r>
              <a:rPr lang="en-US" altLang="zh-TW" sz="2400" dirty="0">
                <a:ea typeface="新細明體" charset="-120"/>
              </a:rPr>
              <a:t>k-NN for real-valued prediction for a given unknown tuple</a:t>
            </a:r>
          </a:p>
          <a:p>
            <a:pPr lvl="1">
              <a:lnSpc>
                <a:spcPct val="110000"/>
              </a:lnSpc>
            </a:pPr>
            <a:r>
              <a:rPr lang="en-US" altLang="zh-TW" sz="2400" dirty="0">
                <a:ea typeface="新細明體" charset="-120"/>
              </a:rPr>
              <a:t>Returns the mean values of the</a:t>
            </a:r>
            <a:r>
              <a:rPr lang="en-US" altLang="zh-TW" sz="2400" i="1" dirty="0">
                <a:ea typeface="新細明體" charset="-120"/>
              </a:rPr>
              <a:t> k</a:t>
            </a:r>
            <a:r>
              <a:rPr lang="en-US" altLang="zh-TW" sz="2400" dirty="0">
                <a:ea typeface="新細明體" charset="-120"/>
              </a:rPr>
              <a:t> nearest neighbors</a:t>
            </a:r>
          </a:p>
          <a:p>
            <a:pPr>
              <a:lnSpc>
                <a:spcPct val="110000"/>
              </a:lnSpc>
            </a:pPr>
            <a:r>
              <a:rPr lang="en-US" altLang="zh-TW" sz="2400" dirty="0">
                <a:ea typeface="新細明體" charset="-120"/>
              </a:rPr>
              <a:t>Distance-weighted nearest neighbor algorithm</a:t>
            </a:r>
          </a:p>
          <a:p>
            <a:pPr lvl="1">
              <a:lnSpc>
                <a:spcPct val="110000"/>
              </a:lnSpc>
            </a:pPr>
            <a:r>
              <a:rPr lang="en-US" altLang="zh-TW" sz="2400" dirty="0">
                <a:ea typeface="新細明體" charset="-120"/>
              </a:rPr>
              <a:t>Weight the contribution of each of the k neighbors according to their distance to the query </a:t>
            </a:r>
            <a:r>
              <a:rPr lang="en-US" altLang="zh-TW" sz="2400" i="1" dirty="0" err="1">
                <a:ea typeface="新細明體" charset="-120"/>
              </a:rPr>
              <a:t>x</a:t>
            </a:r>
            <a:r>
              <a:rPr lang="en-US" altLang="zh-TW" sz="2400" i="1" baseline="-25000" dirty="0" err="1">
                <a:ea typeface="新細明體" charset="-120"/>
              </a:rPr>
              <a:t>q</a:t>
            </a:r>
            <a:endParaRPr lang="en-US" altLang="zh-TW" sz="2400" dirty="0">
              <a:ea typeface="新細明體" charset="-120"/>
            </a:endParaRPr>
          </a:p>
          <a:p>
            <a:pPr lvl="2">
              <a:lnSpc>
                <a:spcPct val="110000"/>
              </a:lnSpc>
            </a:pPr>
            <a:r>
              <a:rPr lang="en-US" altLang="zh-TW" dirty="0">
                <a:ea typeface="新細明體" charset="-120"/>
              </a:rPr>
              <a:t>Give greater weight to closer neighbors</a:t>
            </a:r>
            <a:endParaRPr lang="en-US" altLang="zh-TW" sz="2000" dirty="0">
              <a:ea typeface="新細明體" charset="-120"/>
            </a:endParaRPr>
          </a:p>
        </p:txBody>
      </p:sp>
      <p:graphicFrame>
        <p:nvGraphicFramePr>
          <p:cNvPr id="1373188" name="Object 4"/>
          <p:cNvGraphicFramePr>
            <a:graphicFrameLocks noChangeAspect="1"/>
          </p:cNvGraphicFramePr>
          <p:nvPr/>
        </p:nvGraphicFramePr>
        <p:xfrm>
          <a:off x="1694974" y="4509120"/>
          <a:ext cx="14097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3" imgW="1409400" imgH="698400" progId="Equation.3">
                  <p:embed/>
                </p:oleObj>
              </mc:Choice>
              <mc:Fallback>
                <p:oleObj name="Equation" r:id="rId3" imgW="1409400" imgH="698400" progId="Equation.3">
                  <p:embed/>
                  <p:pic>
                    <p:nvPicPr>
                      <p:cNvPr id="13731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4974" y="4509120"/>
                        <a:ext cx="14097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229100" y="4310063"/>
            <a:ext cx="3581400" cy="1752600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rgbClr val="FFFFCC"/>
              </a:solidFill>
              <a:latin typeface="Times New Roman" pitchFamily="18" charset="0"/>
              <a:ea typeface="新細明體" charset="-120"/>
            </a:endParaRPr>
          </a:p>
        </p:txBody>
      </p: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5189537" y="4652963"/>
            <a:ext cx="1371600" cy="1295400"/>
          </a:xfrm>
          <a:prstGeom prst="ellipse">
            <a:avLst/>
          </a:prstGeom>
          <a:solidFill>
            <a:srgbClr val="FF669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zh-TW" altLang="en-US">
                <a:latin typeface="Times New Roman" pitchFamily="18" charset="0"/>
                <a:ea typeface="新細明體" charset="-120"/>
              </a:rPr>
              <a:t>  </a:t>
            </a:r>
            <a:r>
              <a:rPr lang="en-US" altLang="zh-TW">
                <a:latin typeface="Times New Roman" pitchFamily="18" charset="0"/>
                <a:ea typeface="新細明體" charset="-120"/>
              </a:rPr>
              <a:t>. 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418137" y="4729163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latin typeface="Times New Roman" pitchFamily="18" charset="0"/>
                <a:ea typeface="新細明體" charset="-120"/>
              </a:rPr>
              <a:t>_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826124" y="5095876"/>
            <a:ext cx="312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 dirty="0">
                <a:solidFill>
                  <a:srgbClr val="001010"/>
                </a:solidFill>
                <a:latin typeface="Times New Roman" pitchFamily="18" charset="0"/>
                <a:ea typeface="新細明體" charset="-120"/>
              </a:rPr>
              <a:t>+</a:t>
            </a:r>
            <a:endParaRPr lang="en-US" altLang="zh-TW" dirty="0">
              <a:latin typeface="Times New Roman" pitchFamily="18" charset="0"/>
              <a:ea typeface="新細明體" charset="-120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246645" y="5331619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 dirty="0">
                <a:latin typeface="Times New Roman" pitchFamily="18" charset="0"/>
                <a:ea typeface="新細明體" charset="-120"/>
              </a:rPr>
              <a:t>_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5875337" y="5262563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 b="1" i="1">
                <a:solidFill>
                  <a:srgbClr val="001010"/>
                </a:solidFill>
                <a:latin typeface="Times New Roman" pitchFamily="18" charset="0"/>
                <a:ea typeface="新細明體" charset="-120"/>
              </a:rPr>
              <a:t>x</a:t>
            </a:r>
            <a:r>
              <a:rPr lang="en-US" altLang="zh-TW" sz="1600" b="1" i="1" baseline="-25000">
                <a:solidFill>
                  <a:srgbClr val="001010"/>
                </a:solidFill>
                <a:latin typeface="Times New Roman" pitchFamily="18" charset="0"/>
                <a:ea typeface="新細明體" charset="-120"/>
              </a:rPr>
              <a:t>q</a:t>
            </a:r>
            <a:endParaRPr lang="en-US" altLang="zh-TW" baseline="-25000">
              <a:latin typeface="Times New Roman" pitchFamily="18" charset="0"/>
              <a:ea typeface="新細明體" charset="-120"/>
            </a:endParaRP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5708649" y="5368634"/>
            <a:ext cx="296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TW" dirty="0">
                <a:solidFill>
                  <a:srgbClr val="001010"/>
                </a:solidFill>
                <a:latin typeface="Times New Roman" pitchFamily="18" charset="0"/>
                <a:ea typeface="新細明體" charset="-120"/>
              </a:rPr>
              <a:t>+</a:t>
            </a:r>
            <a:endParaRPr lang="en-US" altLang="zh-TW" dirty="0">
              <a:latin typeface="Times New Roman" pitchFamily="18" charset="0"/>
              <a:ea typeface="新細明體" charset="-120"/>
            </a:endParaRP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6172199" y="4560094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 dirty="0">
                <a:solidFill>
                  <a:srgbClr val="001010"/>
                </a:solidFill>
                <a:latin typeface="Times New Roman" pitchFamily="18" charset="0"/>
                <a:ea typeface="新細明體" charset="-120"/>
              </a:rPr>
              <a:t>_</a:t>
            </a:r>
            <a:endParaRPr lang="en-US" altLang="zh-TW" dirty="0">
              <a:latin typeface="Times New Roman" pitchFamily="18" charset="0"/>
              <a:ea typeface="新細明體" charset="-12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6469062" y="4614863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solidFill>
                  <a:srgbClr val="001010"/>
                </a:solidFill>
                <a:latin typeface="Times New Roman" pitchFamily="18" charset="0"/>
                <a:ea typeface="新細明體" charset="-120"/>
              </a:rPr>
              <a:t>_</a:t>
            </a:r>
            <a:endParaRPr lang="en-US" altLang="zh-TW">
              <a:latin typeface="Times New Roman" pitchFamily="18" charset="0"/>
              <a:ea typeface="新細明體" charset="-120"/>
            </a:endParaRP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4792662" y="4843463"/>
            <a:ext cx="312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solidFill>
                  <a:srgbClr val="001010"/>
                </a:solidFill>
                <a:latin typeface="Times New Roman" pitchFamily="18" charset="0"/>
                <a:ea typeface="新細明體" charset="-120"/>
              </a:rPr>
              <a:t>+</a:t>
            </a:r>
            <a:endParaRPr lang="en-US" altLang="zh-TW">
              <a:latin typeface="Times New Roman" pitchFamily="18" charset="0"/>
              <a:ea typeface="新細明體" charset="-120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5021262" y="5605463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latin typeface="Times New Roman" pitchFamily="18" charset="0"/>
                <a:ea typeface="新細明體" charset="-120"/>
              </a:rPr>
              <a:t>_</a:t>
            </a:r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5113337" y="4348163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solidFill>
                  <a:srgbClr val="001010"/>
                </a:solidFill>
                <a:latin typeface="Times New Roman" pitchFamily="18" charset="0"/>
                <a:ea typeface="新細明體" charset="-120"/>
              </a:rPr>
              <a:t>_</a:t>
            </a:r>
            <a:endParaRPr lang="en-US" altLang="zh-TW">
              <a:latin typeface="Times New Roman" pitchFamily="18" charset="0"/>
              <a:ea typeface="新細明體" charset="-12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6545262" y="5224463"/>
            <a:ext cx="312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solidFill>
                  <a:srgbClr val="001010"/>
                </a:solidFill>
                <a:latin typeface="Times New Roman" pitchFamily="18" charset="0"/>
                <a:ea typeface="新細明體" charset="-120"/>
              </a:rPr>
              <a:t>+</a:t>
            </a:r>
            <a:endParaRPr lang="en-US" altLang="zh-TW">
              <a:latin typeface="Times New Roman" pitchFamily="18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34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Neighborhood-based methods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525963"/>
          </a:xfrm>
        </p:spPr>
        <p:txBody>
          <a:bodyPr/>
          <a:lstStyle/>
          <a:p>
            <a:r>
              <a:rPr lang="en-US" altLang="zh-TW" sz="2800" dirty="0"/>
              <a:t>Neighborhood-based methods are generalizations of instance-based learning methods or lazy learning methods in which the prediction approach is specific to the instance being predicted</a:t>
            </a:r>
            <a:endParaRPr lang="en-US" sz="3600" dirty="0"/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" name="Tabelle 18"/>
          <p:cNvGraphicFramePr>
            <a:graphicFrameLocks noGrp="1"/>
          </p:cNvGraphicFramePr>
          <p:nvPr/>
        </p:nvGraphicFramePr>
        <p:xfrm>
          <a:off x="571472" y="3643314"/>
          <a:ext cx="6096000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Item5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?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User1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User2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User3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User4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6732240" y="4166819"/>
            <a:ext cx="1656184" cy="558325"/>
            <a:chOff x="6732240" y="4166819"/>
            <a:chExt cx="1656184" cy="558325"/>
          </a:xfrm>
        </p:grpSpPr>
        <p:sp>
          <p:nvSpPr>
            <p:cNvPr id="17" name="Textfeld 16"/>
            <p:cNvSpPr txBox="1"/>
            <p:nvPr/>
          </p:nvSpPr>
          <p:spPr>
            <a:xfrm>
              <a:off x="7246765" y="4355812"/>
              <a:ext cx="1141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Calibri" pitchFamily="34" charset="0"/>
                </a:rPr>
                <a:t>sim = 0,85</a:t>
              </a:r>
            </a:p>
          </p:txBody>
        </p:sp>
        <p:sp>
          <p:nvSpPr>
            <p:cNvPr id="4" name="Nach links gekrümmter Pfeil 3"/>
            <p:cNvSpPr/>
            <p:nvPr/>
          </p:nvSpPr>
          <p:spPr bwMode="auto">
            <a:xfrm>
              <a:off x="6732240" y="4166819"/>
              <a:ext cx="238254" cy="472698"/>
            </a:xfrm>
            <a:prstGeom prst="curvedLef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6732240" y="4149080"/>
            <a:ext cx="1656184" cy="945396"/>
            <a:chOff x="6732240" y="4149080"/>
            <a:chExt cx="1656184" cy="945396"/>
          </a:xfrm>
        </p:grpSpPr>
        <p:sp>
          <p:nvSpPr>
            <p:cNvPr id="16" name="Nach links gekrümmter Pfeil 15"/>
            <p:cNvSpPr/>
            <p:nvPr/>
          </p:nvSpPr>
          <p:spPr bwMode="auto">
            <a:xfrm>
              <a:off x="6732240" y="4149080"/>
              <a:ext cx="288032" cy="864096"/>
            </a:xfrm>
            <a:prstGeom prst="curvedLef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7246765" y="4725144"/>
              <a:ext cx="1141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err="1">
                  <a:latin typeface="Calibri" pitchFamily="34" charset="0"/>
                </a:rPr>
                <a:t>sim</a:t>
              </a:r>
              <a:r>
                <a:rPr lang="en-US" b="0">
                  <a:latin typeface="Calibri" pitchFamily="34" charset="0"/>
                </a:rPr>
                <a:t> = 0,00</a:t>
              </a:r>
              <a:endParaRPr lang="en-US" b="0" dirty="0">
                <a:latin typeface="Calibri" pitchFamily="34" charset="0"/>
              </a:endParaRP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240" y="4149080"/>
            <a:ext cx="1656184" cy="1305436"/>
            <a:chOff x="6732240" y="4149080"/>
            <a:chExt cx="1656184" cy="1305436"/>
          </a:xfrm>
        </p:grpSpPr>
        <p:sp>
          <p:nvSpPr>
            <p:cNvPr id="22" name="Textfeld 21"/>
            <p:cNvSpPr txBox="1"/>
            <p:nvPr/>
          </p:nvSpPr>
          <p:spPr>
            <a:xfrm>
              <a:off x="7246765" y="5085184"/>
              <a:ext cx="1141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>
                  <a:latin typeface="Calibri" pitchFamily="34" charset="0"/>
                </a:rPr>
                <a:t>sim = 0,70</a:t>
              </a:r>
              <a:endParaRPr lang="en-US" b="0" dirty="0">
                <a:latin typeface="Calibri" pitchFamily="34" charset="0"/>
              </a:endParaRPr>
            </a:p>
          </p:txBody>
        </p:sp>
        <p:sp>
          <p:nvSpPr>
            <p:cNvPr id="20" name="Nach links gekrümmter Pfeil 19"/>
            <p:cNvSpPr/>
            <p:nvPr/>
          </p:nvSpPr>
          <p:spPr bwMode="auto">
            <a:xfrm>
              <a:off x="6732240" y="4149080"/>
              <a:ext cx="360040" cy="1192778"/>
            </a:xfrm>
            <a:prstGeom prst="curvedLef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6732240" y="4149079"/>
            <a:ext cx="1728192" cy="1656185"/>
            <a:chOff x="6732240" y="4149079"/>
            <a:chExt cx="1728192" cy="1656185"/>
          </a:xfrm>
        </p:grpSpPr>
        <p:sp>
          <p:nvSpPr>
            <p:cNvPr id="25" name="Textfeld 24"/>
            <p:cNvSpPr txBox="1"/>
            <p:nvPr/>
          </p:nvSpPr>
          <p:spPr>
            <a:xfrm>
              <a:off x="7248241" y="5435933"/>
              <a:ext cx="121219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Calibri" pitchFamily="34" charset="0"/>
                </a:rPr>
                <a:t>sim = -0,79</a:t>
              </a:r>
            </a:p>
          </p:txBody>
        </p:sp>
        <p:sp>
          <p:nvSpPr>
            <p:cNvPr id="26" name="Nach links gekrümmter Pfeil 25"/>
            <p:cNvSpPr/>
            <p:nvPr/>
          </p:nvSpPr>
          <p:spPr bwMode="auto">
            <a:xfrm>
              <a:off x="6732240" y="4149079"/>
              <a:ext cx="432048" cy="1624825"/>
            </a:xfrm>
            <a:prstGeom prst="curvedLef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9" name="圓角矩形 8"/>
          <p:cNvSpPr/>
          <p:nvPr/>
        </p:nvSpPr>
        <p:spPr bwMode="auto">
          <a:xfrm>
            <a:off x="467544" y="4403168"/>
            <a:ext cx="6336704" cy="342301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465788" y="5117048"/>
            <a:ext cx="6336704" cy="342301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78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2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4124</TotalTime>
  <Words>3832</Words>
  <Application>Microsoft Office PowerPoint</Application>
  <PresentationFormat>如螢幕大小 (4:3)</PresentationFormat>
  <Paragraphs>1035</Paragraphs>
  <Slides>70</Slides>
  <Notes>25</Notes>
  <HiddenSlides>0</HiddenSlides>
  <MMClips>0</MMClips>
  <ScaleCrop>false</ScaleCrop>
  <HeadingPairs>
    <vt:vector size="6" baseType="variant">
      <vt:variant>
        <vt:lpstr>佈景主題</vt:lpstr>
      </vt:variant>
      <vt:variant>
        <vt:i4>2</vt:i4>
      </vt:variant>
      <vt:variant>
        <vt:lpstr>內嵌 OLE 伺服程式</vt:lpstr>
      </vt:variant>
      <vt:variant>
        <vt:i4>4</vt:i4>
      </vt:variant>
      <vt:variant>
        <vt:lpstr>投影片標題</vt:lpstr>
      </vt:variant>
      <vt:variant>
        <vt:i4>70</vt:i4>
      </vt:variant>
    </vt:vector>
  </HeadingPairs>
  <TitlesOfParts>
    <vt:vector size="76" baseType="lpstr">
      <vt:lpstr>Office 佈景主題</vt:lpstr>
      <vt:lpstr>1_Office 佈景主題</vt:lpstr>
      <vt:lpstr>Worksheet</vt:lpstr>
      <vt:lpstr>Equation</vt:lpstr>
      <vt:lpstr>方程式</vt:lpstr>
      <vt:lpstr>工作表</vt:lpstr>
      <vt:lpstr>Collaborative filtering</vt:lpstr>
      <vt:lpstr>Collaborative Filtering</vt:lpstr>
      <vt:lpstr>Classification</vt:lpstr>
      <vt:lpstr>Process (1): Model Construction</vt:lpstr>
      <vt:lpstr>Process (2): Using the Model in Prediction </vt:lpstr>
      <vt:lpstr>Collaborative Filtering as a Generalization of Classification and Regression Modeling</vt:lpstr>
      <vt:lpstr>Lazy Learner : The k-Nearest Neighbor Algorithm</vt:lpstr>
      <vt:lpstr>Lazy Learner : The k-Nearest Neighbor Algorithm</vt:lpstr>
      <vt:lpstr>Neighborhood-based methods</vt:lpstr>
      <vt:lpstr>Strengths and Weaknesses of Neighborhood-Based Methods</vt:lpstr>
      <vt:lpstr>Cluster Analysis</vt:lpstr>
      <vt:lpstr>Clustering and Neighborhood-based Methods</vt:lpstr>
      <vt:lpstr> K-means Algorithm </vt:lpstr>
      <vt:lpstr>Dimensionally Reduction and Neighborhood methods</vt:lpstr>
      <vt:lpstr>PCA</vt:lpstr>
      <vt:lpstr>Principal Component Analysis (PCA)</vt:lpstr>
      <vt:lpstr>Example</vt:lpstr>
      <vt:lpstr>Example</vt:lpstr>
      <vt:lpstr>Model-based methods</vt:lpstr>
      <vt:lpstr>Model-based recommender systems</vt:lpstr>
      <vt:lpstr>Model-based recommender systems </vt:lpstr>
      <vt:lpstr>Decision Trees</vt:lpstr>
      <vt:lpstr>Decision Tree Induction: An Example</vt:lpstr>
      <vt:lpstr>Algorithm for Decision Tree Induction</vt:lpstr>
      <vt:lpstr>PowerPoint 簡報</vt:lpstr>
      <vt:lpstr>Entropy</vt:lpstr>
      <vt:lpstr>Attribute Selection: Information Gain</vt:lpstr>
      <vt:lpstr>Decision tree</vt:lpstr>
      <vt:lpstr>Output: A Decision Tree for “buys_computer”</vt:lpstr>
      <vt:lpstr>Exercise</vt:lpstr>
      <vt:lpstr>Gini Index (CART, IBM IntelligentMiner)</vt:lpstr>
      <vt:lpstr>Computation of Gini Index </vt:lpstr>
      <vt:lpstr>Computation of Gini Index </vt:lpstr>
      <vt:lpstr>PowerPoint 簡報</vt:lpstr>
      <vt:lpstr>Extending decision trees to collaborative filtering</vt:lpstr>
      <vt:lpstr>PowerPoint 簡報</vt:lpstr>
      <vt:lpstr>PowerPoint 簡報</vt:lpstr>
      <vt:lpstr>Rule-Based Collaborative Filtering</vt:lpstr>
      <vt:lpstr>PowerPoint 簡報</vt:lpstr>
      <vt:lpstr>Rule-Based Collaborative Filtering</vt:lpstr>
      <vt:lpstr>Example</vt:lpstr>
      <vt:lpstr>Example</vt:lpstr>
      <vt:lpstr>Association rule mining</vt:lpstr>
      <vt:lpstr>Basic Concepts: Frequent Patterns</vt:lpstr>
      <vt:lpstr>Basic Concepts: Frequent Patterns</vt:lpstr>
      <vt:lpstr>Exercise</vt:lpstr>
      <vt:lpstr>Basic Concepts: Association Rules</vt:lpstr>
      <vt:lpstr>Basic Concepts: Association Rules</vt:lpstr>
      <vt:lpstr>Recommendation based on Association Rule Mining</vt:lpstr>
      <vt:lpstr>PowerPoint 簡報</vt:lpstr>
      <vt:lpstr>Association Rules for Collaborative Filtering</vt:lpstr>
      <vt:lpstr>Association Rules for Collaborative Filtering</vt:lpstr>
      <vt:lpstr>Association Rules for Collaborative Filtering</vt:lpstr>
      <vt:lpstr>Native Bayes Collaborative Filtering </vt:lpstr>
      <vt:lpstr>Bayesian Classification: Why?</vt:lpstr>
      <vt:lpstr>Bayesian Theorem: Basics</vt:lpstr>
      <vt:lpstr>Bayesian Theorem: Basics</vt:lpstr>
      <vt:lpstr>Recall a few probability basics</vt:lpstr>
      <vt:lpstr>Bayesian Theorem</vt:lpstr>
      <vt:lpstr>Towards Naïve Bayesian Classifier</vt:lpstr>
      <vt:lpstr>Derivation of Naïve Bayes Classifier </vt:lpstr>
      <vt:lpstr>Example of the Bayes Method with Binary Ratings</vt:lpstr>
      <vt:lpstr>Example of the Bayes Method with Binary Ratings</vt:lpstr>
      <vt:lpstr>Practice</vt:lpstr>
      <vt:lpstr>Smoothing to Avoid Overfitting</vt:lpstr>
      <vt:lpstr>Example of the Bayes Method with Binary Ratings</vt:lpstr>
      <vt:lpstr>Practice</vt:lpstr>
      <vt:lpstr>PowerPoint 簡報</vt:lpstr>
      <vt:lpstr>Example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Mining:   Concepts and Techniques  (3rd ed.)  — Chapter 8 —</dc:title>
  <dc:creator>guanling</dc:creator>
  <cp:lastModifiedBy>E-3</cp:lastModifiedBy>
  <cp:revision>99</cp:revision>
  <cp:lastPrinted>2022-10-23T06:24:46Z</cp:lastPrinted>
  <dcterms:created xsi:type="dcterms:W3CDTF">2013-10-14T07:54:37Z</dcterms:created>
  <dcterms:modified xsi:type="dcterms:W3CDTF">2022-10-23T06:27:12Z</dcterms:modified>
</cp:coreProperties>
</file>